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7AE4"/>
    <a:srgbClr val="0000FF"/>
    <a:srgbClr val="FFFF99"/>
    <a:srgbClr val="FFF2CC"/>
    <a:srgbClr val="000000"/>
    <a:srgbClr val="FFEFFF"/>
    <a:srgbClr val="FFFFFF"/>
    <a:srgbClr val="CC0000"/>
    <a:srgbClr val="E60000"/>
    <a:srgbClr val="FEF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56" autoAdjust="0"/>
    <p:restoredTop sz="94660"/>
  </p:normalViewPr>
  <p:slideViewPr>
    <p:cSldViewPr snapToGrid="0" showGuides="1">
      <p:cViewPr>
        <p:scale>
          <a:sx n="98" d="100"/>
          <a:sy n="98" d="100"/>
        </p:scale>
        <p:origin x="29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6800" cy="46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C6079-3E88-4DB5-906D-2FB4271CC46E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0750" y="1233488"/>
            <a:ext cx="23542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A8E7D-CFD1-4534-A2B3-9330754735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1665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77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08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8" userDrawn="1">
          <p15:clr>
            <a:srgbClr val="F26B43"/>
          </p15:clr>
        </p15:guide>
        <p15:guide id="2" pos="68" userDrawn="1">
          <p15:clr>
            <a:srgbClr val="F26B43"/>
          </p15:clr>
        </p15:guide>
        <p15:guide id="3" pos="4694" userDrawn="1">
          <p15:clr>
            <a:srgbClr val="F26B43"/>
          </p15:clr>
        </p15:guide>
        <p15:guide id="4" orient="horz" pos="66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 descr="テーブル, 光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3D43F2CF-B13B-52E4-12F6-0098871D1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950"/>
            <a:ext cx="7559675" cy="10690863"/>
          </a:xfrm>
          <a:prstGeom prst="rect">
            <a:avLst/>
          </a:prstGeom>
        </p:spPr>
      </p:pic>
      <p:sp>
        <p:nvSpPr>
          <p:cNvPr id="70" name="申込先">
            <a:extLst>
              <a:ext uri="{FF2B5EF4-FFF2-40B4-BE49-F238E27FC236}">
                <a16:creationId xmlns:a16="http://schemas.microsoft.com/office/drawing/2014/main" id="{623EA031-9759-4A1E-9752-E5F49AD4E575}"/>
              </a:ext>
            </a:extLst>
          </p:cNvPr>
          <p:cNvSpPr txBox="1"/>
          <p:nvPr/>
        </p:nvSpPr>
        <p:spPr>
          <a:xfrm>
            <a:off x="402420" y="9098577"/>
            <a:ext cx="6822551" cy="1296364"/>
          </a:xfrm>
          <a:prstGeom prst="rect">
            <a:avLst/>
          </a:prstGeom>
          <a:solidFill>
            <a:srgbClr val="FFFFFF">
              <a:alpha val="89804"/>
            </a:srgbClr>
          </a:solidFill>
          <a:ln w="9525" cmpd="sng"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kumimoji="1" lang="ja-JP" altLang="en-US" sz="1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送付先</a:t>
            </a:r>
            <a:r>
              <a:rPr kumimoji="1" lang="en-US" altLang="ja-JP" sz="1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 FAX</a:t>
            </a:r>
            <a:r>
              <a:rPr kumimoji="1" lang="ja-JP" altLang="en-US" sz="1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、ハガキの場合は以下の宛先へお送りください。</a:t>
            </a:r>
            <a:endParaRPr kumimoji="1" lang="en-US" altLang="ja-JP" sz="1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〒</a:t>
            </a:r>
            <a:r>
              <a:rPr kumimoji="1" lang="en-US" altLang="ja-JP" sz="1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668-0045</a:t>
            </a:r>
            <a:r>
              <a:rPr kumimoji="1" lang="ja-JP" altLang="en-US" sz="1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兵庫県豊岡市城南町</a:t>
            </a:r>
            <a:r>
              <a:rPr kumimoji="1" lang="en-US" altLang="ja-JP" sz="1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23-6</a:t>
            </a:r>
            <a:r>
              <a:rPr kumimoji="1" lang="ja-JP" altLang="en-US" sz="1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豊岡健康福祉センター</a:t>
            </a:r>
            <a:r>
              <a:rPr kumimoji="1" lang="en-US" altLang="ja-JP" sz="1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</a:t>
            </a:r>
            <a:r>
              <a:rPr kumimoji="1" lang="ja-JP" altLang="en-US" sz="1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階</a:t>
            </a:r>
            <a:endParaRPr kumimoji="1" lang="en-US" altLang="ja-JP" sz="1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 （公財）但馬ふるさとづくり協会　但馬ファンクラブプレゼント係　</a:t>
            </a:r>
            <a:endParaRPr kumimoji="1" lang="en-US" altLang="ja-JP" sz="1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1400"/>
              </a:lnSpc>
              <a:spcBef>
                <a:spcPts val="600"/>
              </a:spcBef>
            </a:pPr>
            <a:r>
              <a:rPr kumimoji="1" lang="ja-JP" altLang="en-US" sz="1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</a:t>
            </a:r>
            <a:r>
              <a:rPr kumimoji="1" lang="en-US" altLang="ja-JP" sz="1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FAX </a:t>
            </a:r>
            <a:r>
              <a:rPr kumimoji="1" lang="ja-JP" altLang="en-US" sz="1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： （</a:t>
            </a:r>
            <a:r>
              <a:rPr kumimoji="1" lang="en-US" altLang="ja-JP" sz="1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0796</a:t>
            </a:r>
            <a:r>
              <a:rPr kumimoji="1" lang="ja-JP" altLang="en-US" sz="1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r>
              <a:rPr kumimoji="1" lang="en-US" altLang="ja-JP" sz="1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24-1613</a:t>
            </a:r>
            <a:r>
              <a:rPr kumimoji="1" lang="ja-JP" altLang="en-US" sz="1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kumimoji="1" lang="en-US" altLang="ja-JP" sz="1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1400"/>
              </a:lnSpc>
              <a:spcBef>
                <a:spcPts val="600"/>
              </a:spcBef>
            </a:pPr>
            <a:r>
              <a:rPr kumimoji="1" lang="ja-JP" altLang="en-US" sz="10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</a:t>
            </a:r>
            <a:r>
              <a:rPr kumimoji="1" lang="ja-JP" altLang="en-US" sz="12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en-US" altLang="ja-JP" sz="12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12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応募は一人につき、</a:t>
            </a:r>
            <a:r>
              <a:rPr kumimoji="1" lang="en-US" altLang="ja-JP" sz="12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WEB</a:t>
            </a:r>
            <a:r>
              <a:rPr kumimoji="1" lang="ja-JP" altLang="en-US" sz="12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、ハガキ・</a:t>
            </a:r>
            <a:r>
              <a:rPr kumimoji="1" lang="en-US" altLang="ja-JP" sz="12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FAX</a:t>
            </a:r>
            <a:r>
              <a:rPr kumimoji="1" lang="ja-JP" altLang="en-US" sz="1600" b="1" u="sng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いずれか</a:t>
            </a:r>
            <a:r>
              <a:rPr kumimoji="1" lang="en-US" altLang="ja-JP" sz="1600" b="1" u="sng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kumimoji="1" lang="ja-JP" altLang="en-US" sz="1600" b="1" u="sng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回のみ</a:t>
            </a:r>
            <a:r>
              <a:rPr kumimoji="1" lang="ja-JP" altLang="en-US" sz="12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とさせていただきます。</a:t>
            </a:r>
            <a:endParaRPr kumimoji="1" lang="ja-JP" altLang="en-US" sz="1000" b="1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2" name="申込方法">
            <a:extLst>
              <a:ext uri="{FF2B5EF4-FFF2-40B4-BE49-F238E27FC236}">
                <a16:creationId xmlns:a16="http://schemas.microsoft.com/office/drawing/2014/main" id="{64C33328-639F-426D-B87E-633B14E640FB}"/>
              </a:ext>
            </a:extLst>
          </p:cNvPr>
          <p:cNvSpPr txBox="1"/>
          <p:nvPr/>
        </p:nvSpPr>
        <p:spPr>
          <a:xfrm>
            <a:off x="521402" y="7750887"/>
            <a:ext cx="5524595" cy="1250773"/>
          </a:xfrm>
          <a:prstGeom prst="rect">
            <a:avLst/>
          </a:prstGeom>
          <a:solidFill>
            <a:srgbClr val="FFEFFF">
              <a:alpha val="69804"/>
            </a:srgbClr>
          </a:solidFill>
          <a:ln w="9525" cmpd="sng"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ja-JP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5" name="みなさまお待たせいたしました">
            <a:extLst>
              <a:ext uri="{FF2B5EF4-FFF2-40B4-BE49-F238E27FC236}">
                <a16:creationId xmlns:a16="http://schemas.microsoft.com/office/drawing/2014/main" id="{29DBBA81-7540-49F7-AAEE-16C61A091936}"/>
              </a:ext>
            </a:extLst>
          </p:cNvPr>
          <p:cNvSpPr txBox="1"/>
          <p:nvPr/>
        </p:nvSpPr>
        <p:spPr>
          <a:xfrm>
            <a:off x="264356" y="1290451"/>
            <a:ext cx="7030961" cy="344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dirty="0">
                <a:solidFill>
                  <a:schemeClr val="accent2">
                    <a:lumMod val="75000"/>
                  </a:schemeClr>
                </a:solidFill>
                <a:effectLst>
                  <a:glow rad="1905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みなさまお待たせいたしました。但馬の特産品プレゼント企画♪今回はこちら！</a:t>
            </a:r>
          </a:p>
        </p:txBody>
      </p:sp>
      <p:sp>
        <p:nvSpPr>
          <p:cNvPr id="36" name="タイトル">
            <a:extLst>
              <a:ext uri="{FF2B5EF4-FFF2-40B4-BE49-F238E27FC236}">
                <a16:creationId xmlns:a16="http://schemas.microsoft.com/office/drawing/2014/main" id="{AA16271D-A55A-40D4-9402-2674DA3F5047}"/>
              </a:ext>
            </a:extLst>
          </p:cNvPr>
          <p:cNvSpPr txBox="1"/>
          <p:nvPr/>
        </p:nvSpPr>
        <p:spPr>
          <a:xfrm>
            <a:off x="-214219" y="221895"/>
            <a:ext cx="5294964" cy="996325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300" dirty="0">
                <a:ln w="3175">
                  <a:noFill/>
                </a:ln>
                <a:solidFill>
                  <a:srgbClr val="0000FF"/>
                </a:solidFill>
                <a:effectLst>
                  <a:glow rad="2921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但馬ファンクラブ会員様限定！！</a:t>
            </a:r>
            <a:endParaRPr kumimoji="1" lang="en-US" altLang="ja-JP" sz="2300" dirty="0">
              <a:ln w="3175">
                <a:noFill/>
              </a:ln>
              <a:solidFill>
                <a:srgbClr val="0000FF"/>
              </a:solidFill>
              <a:effectLst>
                <a:glow rad="292100">
                  <a:schemeClr val="bg1"/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300" dirty="0">
                <a:ln w="3175">
                  <a:noFill/>
                </a:ln>
                <a:solidFill>
                  <a:srgbClr val="0000FF"/>
                </a:solidFill>
                <a:effectLst>
                  <a:glow rad="2921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但馬の特産品プレゼントのご案内</a:t>
            </a:r>
            <a:endParaRPr kumimoji="1" lang="en-US" altLang="ja-JP" sz="2300" dirty="0">
              <a:ln w="3175">
                <a:noFill/>
              </a:ln>
              <a:solidFill>
                <a:srgbClr val="0000FF"/>
              </a:solidFill>
              <a:effectLst>
                <a:glow rad="292100">
                  <a:schemeClr val="bg1"/>
                </a:glow>
              </a:effectLst>
            </a:endParaRPr>
          </a:p>
        </p:txBody>
      </p:sp>
      <p:sp>
        <p:nvSpPr>
          <p:cNvPr id="67" name="応募締切">
            <a:extLst>
              <a:ext uri="{FF2B5EF4-FFF2-40B4-BE49-F238E27FC236}">
                <a16:creationId xmlns:a16="http://schemas.microsoft.com/office/drawing/2014/main" id="{B8856A0D-3BC4-4092-BCC9-23D6CA7A071D}"/>
              </a:ext>
            </a:extLst>
          </p:cNvPr>
          <p:cNvSpPr txBox="1"/>
          <p:nvPr/>
        </p:nvSpPr>
        <p:spPr>
          <a:xfrm>
            <a:off x="1042356" y="8548051"/>
            <a:ext cx="4800053" cy="51172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2000" b="1" i="0" dirty="0">
                <a:ln w="3175">
                  <a:noFill/>
                </a:ln>
                <a:solidFill>
                  <a:srgbClr val="00206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応募締切：</a:t>
            </a:r>
            <a:r>
              <a:rPr kumimoji="1" lang="ja-JP" altLang="en-US" sz="2000" b="1" dirty="0">
                <a:ln w="3175">
                  <a:noFill/>
                </a:ln>
                <a:solidFill>
                  <a:srgbClr val="00206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令和７</a:t>
            </a:r>
            <a:r>
              <a:rPr kumimoji="1" lang="ja-JP" altLang="en-US" sz="2000" b="1" i="0" dirty="0">
                <a:ln w="3175">
                  <a:noFill/>
                </a:ln>
                <a:solidFill>
                  <a:srgbClr val="00206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</a:t>
            </a:r>
            <a:r>
              <a:rPr kumimoji="1" lang="en-US" altLang="ja-JP" sz="2000" b="1" i="0" dirty="0">
                <a:ln w="3175">
                  <a:noFill/>
                </a:ln>
                <a:solidFill>
                  <a:srgbClr val="00206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11</a:t>
            </a:r>
            <a:r>
              <a:rPr kumimoji="1" lang="ja-JP" altLang="en-US" sz="2000" b="1" i="0" dirty="0">
                <a:ln w="3175">
                  <a:noFill/>
                </a:ln>
                <a:solidFill>
                  <a:srgbClr val="00206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</a:t>
            </a:r>
            <a:r>
              <a:rPr kumimoji="1" lang="en-US" altLang="ja-JP" sz="2000" b="1" i="0" dirty="0">
                <a:ln w="3175">
                  <a:noFill/>
                </a:ln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30</a:t>
            </a:r>
            <a:r>
              <a:rPr kumimoji="1" lang="ja-JP" altLang="en-US" sz="2000" b="1" i="0" dirty="0">
                <a:ln w="3175">
                  <a:noFill/>
                </a:ln>
                <a:solidFill>
                  <a:srgbClr val="00206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日（日）必着</a:t>
            </a:r>
          </a:p>
        </p:txBody>
      </p:sp>
      <p:pic>
        <p:nvPicPr>
          <p:cNvPr id="71" name="QRコード">
            <a:extLst>
              <a:ext uri="{FF2B5EF4-FFF2-40B4-BE49-F238E27FC236}">
                <a16:creationId xmlns:a16="http://schemas.microsoft.com/office/drawing/2014/main" id="{F5AEA16A-ED02-4972-82EF-E11351B11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714" y="7756710"/>
            <a:ext cx="971534" cy="990354"/>
          </a:xfrm>
          <a:prstGeom prst="rect">
            <a:avLst/>
          </a:prstGeom>
          <a:ln>
            <a:solidFill>
              <a:srgbClr val="28327A"/>
            </a:solidFill>
          </a:ln>
        </p:spPr>
      </p:pic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549A4C8B-608C-D5CB-168E-68EE1741A881}"/>
              </a:ext>
            </a:extLst>
          </p:cNvPr>
          <p:cNvSpPr/>
          <p:nvPr/>
        </p:nvSpPr>
        <p:spPr>
          <a:xfrm>
            <a:off x="4005568" y="7483679"/>
            <a:ext cx="2090559" cy="453157"/>
          </a:xfrm>
          <a:prstGeom prst="wedgeRoundRectCallout">
            <a:avLst>
              <a:gd name="adj1" fmla="val 46211"/>
              <a:gd name="adj2" fmla="val 7433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賞品説明1">
            <a:extLst>
              <a:ext uri="{FF2B5EF4-FFF2-40B4-BE49-F238E27FC236}">
                <a16:creationId xmlns:a16="http://schemas.microsoft.com/office/drawing/2014/main" id="{3F7B2193-7D7E-8AAB-BFEA-72C4F4F3FA78}"/>
              </a:ext>
            </a:extLst>
          </p:cNvPr>
          <p:cNvSpPr txBox="1"/>
          <p:nvPr/>
        </p:nvSpPr>
        <p:spPr>
          <a:xfrm>
            <a:off x="4866427" y="7611567"/>
            <a:ext cx="1232702" cy="295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dirty="0">
                <a:solidFill>
                  <a:schemeClr val="tx1"/>
                </a:solidFill>
                <a:latin typeface="あんずもじ2020" panose="02000600000000000000" pitchFamily="2" charset="-128"/>
                <a:ea typeface="あんずもじ2020" panose="02000600000000000000" pitchFamily="2" charset="-128"/>
              </a:rPr>
              <a:t>こちらから！</a:t>
            </a:r>
            <a:endParaRPr kumimoji="1" lang="en-US" altLang="ja-JP" sz="1600" dirty="0">
              <a:solidFill>
                <a:schemeClr val="tx1"/>
              </a:solidFill>
              <a:latin typeface="あんずもじ2020" panose="02000600000000000000" pitchFamily="2" charset="-128"/>
              <a:ea typeface="あんずもじ2020" panose="02000600000000000000" pitchFamily="2" charset="-128"/>
            </a:endParaRPr>
          </a:p>
        </p:txBody>
      </p:sp>
      <p:sp>
        <p:nvSpPr>
          <p:cNvPr id="21" name="賞品説明1">
            <a:extLst>
              <a:ext uri="{FF2B5EF4-FFF2-40B4-BE49-F238E27FC236}">
                <a16:creationId xmlns:a16="http://schemas.microsoft.com/office/drawing/2014/main" id="{1B9A41BE-FA2A-582B-2860-9C79D0AD2158}"/>
              </a:ext>
            </a:extLst>
          </p:cNvPr>
          <p:cNvSpPr txBox="1"/>
          <p:nvPr/>
        </p:nvSpPr>
        <p:spPr>
          <a:xfrm>
            <a:off x="4013231" y="7434965"/>
            <a:ext cx="2090559" cy="295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600" dirty="0">
                <a:solidFill>
                  <a:schemeClr val="tx1"/>
                </a:solidFill>
                <a:latin typeface="あんずもじ2020" panose="02000600000000000000" pitchFamily="2" charset="-128"/>
                <a:ea typeface="あんずもじ2020" panose="02000600000000000000" pitchFamily="2" charset="-128"/>
              </a:rPr>
              <a:t>WEB</a:t>
            </a:r>
            <a:r>
              <a:rPr kumimoji="1" lang="ja-JP" altLang="en-US" sz="1600" dirty="0">
                <a:solidFill>
                  <a:schemeClr val="tx1"/>
                </a:solidFill>
                <a:latin typeface="あんずもじ2020" panose="02000600000000000000" pitchFamily="2" charset="-128"/>
                <a:ea typeface="あんずもじ2020" panose="02000600000000000000" pitchFamily="2" charset="-128"/>
              </a:rPr>
              <a:t>でのご応募は</a:t>
            </a:r>
            <a:endParaRPr kumimoji="1" lang="en-US" altLang="ja-JP" sz="1600" dirty="0">
              <a:solidFill>
                <a:schemeClr val="tx1"/>
              </a:solidFill>
              <a:latin typeface="あんずもじ2020" panose="02000600000000000000" pitchFamily="2" charset="-128"/>
              <a:ea typeface="あんずもじ2020" panose="02000600000000000000" pitchFamily="2" charset="-128"/>
            </a:endParaRPr>
          </a:p>
        </p:txBody>
      </p:sp>
      <p:sp>
        <p:nvSpPr>
          <p:cNvPr id="22" name="プレゼント賞品名">
            <a:extLst>
              <a:ext uri="{FF2B5EF4-FFF2-40B4-BE49-F238E27FC236}">
                <a16:creationId xmlns:a16="http://schemas.microsoft.com/office/drawing/2014/main" id="{3833C72C-6307-4222-934E-90F0943AC446}"/>
              </a:ext>
            </a:extLst>
          </p:cNvPr>
          <p:cNvSpPr txBox="1"/>
          <p:nvPr/>
        </p:nvSpPr>
        <p:spPr>
          <a:xfrm>
            <a:off x="135119" y="1834275"/>
            <a:ext cx="7578292" cy="462133"/>
          </a:xfrm>
          <a:prstGeom prst="rect">
            <a:avLst/>
          </a:prstGeom>
          <a:noFill/>
          <a:ln w="9525" cmpd="thickThin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400" b="1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03200">
                    <a:schemeClr val="bg1"/>
                  </a:glow>
                </a:effectLst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CRUMB</a:t>
            </a:r>
            <a:r>
              <a:rPr kumimoji="1" lang="ja-JP" altLang="en-US" sz="2400" b="1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03200">
                    <a:schemeClr val="bg1"/>
                  </a:glow>
                </a:effectLst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 </a:t>
            </a:r>
            <a:r>
              <a:rPr kumimoji="1" lang="en-US" altLang="ja-JP" sz="2400" b="1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03200">
                    <a:schemeClr val="bg1"/>
                  </a:glow>
                </a:effectLst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bread</a:t>
            </a:r>
            <a:r>
              <a:rPr kumimoji="1" lang="ja-JP" altLang="en-US" sz="2400" b="1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03200">
                    <a:schemeClr val="bg1"/>
                  </a:glow>
                </a:effectLst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＆</a:t>
            </a:r>
            <a:r>
              <a:rPr kumimoji="1" lang="en-US" altLang="ja-JP" sz="2400" b="1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03200">
                    <a:schemeClr val="bg1"/>
                  </a:glow>
                </a:effectLst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coffee</a:t>
            </a:r>
            <a:r>
              <a:rPr kumimoji="1" lang="ja-JP" altLang="en-US" sz="2400" b="1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03200">
                    <a:schemeClr val="bg1"/>
                  </a:glow>
                </a:effectLst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さん</a:t>
            </a:r>
            <a:r>
              <a:rPr kumimoji="1" lang="ja-JP" altLang="en-US" sz="1800" b="1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03200">
                    <a:schemeClr val="bg1"/>
                  </a:glow>
                </a:effectLst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（香美町香住区）</a:t>
            </a:r>
            <a:r>
              <a:rPr kumimoji="1" lang="ja-JP" altLang="en-US" sz="2400" b="1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03200">
                    <a:schemeClr val="bg1"/>
                  </a:glow>
                </a:effectLst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で使える！</a:t>
            </a:r>
            <a:endParaRPr kumimoji="1" lang="ja-JP" altLang="en-US" sz="1800" b="1" dirty="0">
              <a:ln w="31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03200">
                  <a:schemeClr val="bg1"/>
                </a:glow>
              </a:effectLst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</p:txBody>
      </p:sp>
      <p:sp>
        <p:nvSpPr>
          <p:cNvPr id="3" name="申込方法">
            <a:extLst>
              <a:ext uri="{FF2B5EF4-FFF2-40B4-BE49-F238E27FC236}">
                <a16:creationId xmlns:a16="http://schemas.microsoft.com/office/drawing/2014/main" id="{E59E26A7-1BE7-26BB-92DF-9CDCE89C0734}"/>
              </a:ext>
            </a:extLst>
          </p:cNvPr>
          <p:cNvSpPr txBox="1"/>
          <p:nvPr/>
        </p:nvSpPr>
        <p:spPr>
          <a:xfrm>
            <a:off x="571532" y="7807692"/>
            <a:ext cx="5524595" cy="856010"/>
          </a:xfrm>
          <a:prstGeom prst="rect">
            <a:avLst/>
          </a:prstGeom>
          <a:noFill/>
          <a:ln w="9525" cmpd="sng"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応募方法</a:t>
            </a:r>
            <a:r>
              <a:rPr kumimoji="1" lang="en-US" altLang="ja-JP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</a:p>
          <a:p>
            <a:pPr marL="108000"/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①会員番号　②住所　③氏名　④電話番号　⑤ファンクラブへの感想を明記のうえ、</a:t>
            </a:r>
            <a:r>
              <a:rPr kumimoji="1" lang="en-US" altLang="ja-JP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WEB</a:t>
            </a: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</a:t>
            </a:r>
            <a:r>
              <a:rPr kumimoji="1" lang="en-US" altLang="ja-JP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FAX</a:t>
            </a: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、またはハガキにてご応募下さい。</a:t>
            </a:r>
            <a:endParaRPr kumimoji="1" lang="en-US" altLang="ja-JP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7" name="図 26" descr="座る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C032AFA-B93F-A03A-9248-95DD251BBA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5" t="39210" r="3708" b="52955"/>
          <a:stretch>
            <a:fillRect/>
          </a:stretch>
        </p:blipFill>
        <p:spPr>
          <a:xfrm>
            <a:off x="285797" y="5336326"/>
            <a:ext cx="3394915" cy="1583009"/>
          </a:xfrm>
          <a:prstGeom prst="rect">
            <a:avLst/>
          </a:prstGeom>
        </p:spPr>
      </p:pic>
      <p:sp>
        <p:nvSpPr>
          <p:cNvPr id="26" name="抽選で50名">
            <a:extLst>
              <a:ext uri="{FF2B5EF4-FFF2-40B4-BE49-F238E27FC236}">
                <a16:creationId xmlns:a16="http://schemas.microsoft.com/office/drawing/2014/main" id="{EEE24999-3FD1-D5E6-50DA-788E9A06A506}"/>
              </a:ext>
            </a:extLst>
          </p:cNvPr>
          <p:cNvSpPr txBox="1"/>
          <p:nvPr/>
        </p:nvSpPr>
        <p:spPr>
          <a:xfrm>
            <a:off x="810511" y="5801608"/>
            <a:ext cx="2451286" cy="11164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b="1" dirty="0">
                <a:solidFill>
                  <a:schemeClr val="tx1"/>
                </a:solidFill>
                <a:effectLst>
                  <a:glow rad="1143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抽選で</a:t>
            </a:r>
            <a:r>
              <a:rPr kumimoji="1" lang="en-US" altLang="ja-JP" sz="2800" b="1" dirty="0">
                <a:solidFill>
                  <a:schemeClr val="tx1"/>
                </a:solidFill>
                <a:effectLst>
                  <a:glow rad="1143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50</a:t>
            </a:r>
            <a:r>
              <a:rPr kumimoji="1" lang="ja-JP" altLang="en-US" sz="1600" b="1" dirty="0">
                <a:solidFill>
                  <a:schemeClr val="tx1"/>
                </a:solidFill>
                <a:effectLst>
                  <a:glow rad="1143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名様に</a:t>
            </a:r>
            <a:endParaRPr kumimoji="1" lang="en-US" altLang="ja-JP" sz="1800" b="1" dirty="0">
              <a:solidFill>
                <a:schemeClr val="tx1"/>
              </a:solidFill>
              <a:effectLst>
                <a:glow rad="114300">
                  <a:schemeClr val="bg1"/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spcBef>
                <a:spcPts val="300"/>
              </a:spcBef>
            </a:pPr>
            <a:r>
              <a:rPr kumimoji="1" lang="ja-JP" altLang="en-US" sz="1800" b="1" dirty="0">
                <a:solidFill>
                  <a:schemeClr val="tx1"/>
                </a:solidFill>
                <a:effectLst>
                  <a:glow rad="1143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プレゼント！！</a:t>
            </a:r>
          </a:p>
        </p:txBody>
      </p:sp>
      <p:sp>
        <p:nvSpPr>
          <p:cNvPr id="8" name="プレゼント賞品名">
            <a:extLst>
              <a:ext uri="{FF2B5EF4-FFF2-40B4-BE49-F238E27FC236}">
                <a16:creationId xmlns:a16="http://schemas.microsoft.com/office/drawing/2014/main" id="{18094D06-67CD-942B-37D0-6B7047FF4AD1}"/>
              </a:ext>
            </a:extLst>
          </p:cNvPr>
          <p:cNvSpPr txBox="1"/>
          <p:nvPr/>
        </p:nvSpPr>
        <p:spPr>
          <a:xfrm>
            <a:off x="576652" y="2259522"/>
            <a:ext cx="6847904" cy="757443"/>
          </a:xfrm>
          <a:prstGeom prst="rect">
            <a:avLst/>
          </a:prstGeom>
          <a:noFill/>
          <a:ln w="9525" cmpd="thickThin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4000" b="1" dirty="0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glow rad="203200">
                    <a:schemeClr val="bg1"/>
                  </a:glow>
                </a:effectLst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商品券</a:t>
            </a:r>
            <a:r>
              <a:rPr kumimoji="1" lang="en-US" altLang="ja-JP" sz="4000" b="1" dirty="0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glow rad="203200">
                    <a:schemeClr val="bg1"/>
                  </a:glow>
                </a:effectLst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2,000</a:t>
            </a:r>
            <a:r>
              <a:rPr kumimoji="1" lang="ja-JP" altLang="en-US" sz="4000" b="1" dirty="0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glow rad="203200">
                    <a:schemeClr val="bg1"/>
                  </a:glow>
                </a:effectLst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円分！</a:t>
            </a:r>
            <a:r>
              <a:rPr kumimoji="1" lang="en-US" altLang="ja-JP" sz="2400" b="1" dirty="0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(500</a:t>
            </a:r>
            <a:r>
              <a:rPr kumimoji="1" lang="ja-JP" altLang="en-US" sz="2400" b="1" dirty="0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円券</a:t>
            </a:r>
            <a:r>
              <a:rPr kumimoji="1" lang="en-US" altLang="ja-JP" sz="2400" b="1" dirty="0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×4</a:t>
            </a:r>
            <a:r>
              <a:rPr kumimoji="1" lang="ja-JP" altLang="en-US" sz="2400" b="1" dirty="0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枚</a:t>
            </a:r>
            <a:r>
              <a:rPr kumimoji="1" lang="en-US" altLang="ja-JP" sz="2400" b="1" dirty="0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)</a:t>
            </a:r>
            <a:endParaRPr kumimoji="1" lang="ja-JP" altLang="en-US" sz="3200" b="1" dirty="0">
              <a:ln w="3175"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02A2890E-7097-024A-32F7-6F752C3E2AFD}"/>
              </a:ext>
            </a:extLst>
          </p:cNvPr>
          <p:cNvGrpSpPr/>
          <p:nvPr/>
        </p:nvGrpSpPr>
        <p:grpSpPr>
          <a:xfrm>
            <a:off x="3070446" y="2939813"/>
            <a:ext cx="5060219" cy="3928579"/>
            <a:chOff x="7904678" y="2184874"/>
            <a:chExt cx="5060219" cy="3928579"/>
          </a:xfrm>
        </p:grpSpPr>
        <p:pic>
          <p:nvPicPr>
            <p:cNvPr id="15" name="図 14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79FF134-C075-38B9-F4C1-9862AC64A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18" t="19115" r="15202" b="63944"/>
            <a:stretch>
              <a:fillRect/>
            </a:stretch>
          </p:blipFill>
          <p:spPr>
            <a:xfrm>
              <a:off x="8033773" y="2184874"/>
              <a:ext cx="4353842" cy="3928579"/>
            </a:xfrm>
            <a:prstGeom prst="rect">
              <a:avLst/>
            </a:prstGeom>
          </p:spPr>
        </p:pic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98A7FF6F-5B29-544A-5DEB-A1BEA5BE03C6}"/>
                </a:ext>
              </a:extLst>
            </p:cNvPr>
            <p:cNvSpPr/>
            <p:nvPr/>
          </p:nvSpPr>
          <p:spPr>
            <a:xfrm>
              <a:off x="7904678" y="2895819"/>
              <a:ext cx="5060219" cy="27446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393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" name="図 11" descr="バナナとパ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EBEF673-ACD4-0091-A586-4409E0604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9945" y="3140590"/>
              <a:ext cx="3927244" cy="2255097"/>
            </a:xfrm>
            <a:prstGeom prst="rect">
              <a:avLst/>
            </a:prstGeom>
          </p:spPr>
        </p:pic>
      </p:grpSp>
      <p:sp>
        <p:nvSpPr>
          <p:cNvPr id="23" name="賞品説明1">
            <a:extLst>
              <a:ext uri="{FF2B5EF4-FFF2-40B4-BE49-F238E27FC236}">
                <a16:creationId xmlns:a16="http://schemas.microsoft.com/office/drawing/2014/main" id="{2F971784-0947-4B7E-BF50-C8F9075823E6}"/>
              </a:ext>
            </a:extLst>
          </p:cNvPr>
          <p:cNvSpPr txBox="1"/>
          <p:nvPr/>
        </p:nvSpPr>
        <p:spPr>
          <a:xfrm>
            <a:off x="-31975" y="3061863"/>
            <a:ext cx="5090485" cy="87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800" b="1" dirty="0">
                <a:ln>
                  <a:solidFill>
                    <a:srgbClr val="067AE4"/>
                  </a:solidFill>
                </a:ln>
                <a:solidFill>
                  <a:srgbClr val="067AE4"/>
                </a:solidFill>
                <a:latin typeface="あんずもじ2020" panose="02000600000000000000" pitchFamily="2" charset="-128"/>
                <a:ea typeface="あんずもじ2020" panose="02000600000000000000" pitchFamily="2" charset="-128"/>
              </a:rPr>
              <a:t> 「</a:t>
            </a:r>
            <a:r>
              <a:rPr kumimoji="1" lang="en-US" altLang="ja-JP" sz="2800" b="1" dirty="0">
                <a:ln>
                  <a:solidFill>
                    <a:srgbClr val="067AE4"/>
                  </a:solidFill>
                </a:ln>
                <a:solidFill>
                  <a:srgbClr val="067AE4"/>
                </a:solidFill>
                <a:latin typeface="あんずもじ2020" panose="02000600000000000000" pitchFamily="2" charset="-128"/>
                <a:ea typeface="あんずもじ2020" panose="02000600000000000000" pitchFamily="2" charset="-128"/>
              </a:rPr>
              <a:t>CRUMB bread</a:t>
            </a:r>
            <a:r>
              <a:rPr kumimoji="1" lang="ja-JP" altLang="en-US" sz="2800" b="1" dirty="0">
                <a:ln>
                  <a:solidFill>
                    <a:srgbClr val="067AE4"/>
                  </a:solidFill>
                </a:ln>
                <a:solidFill>
                  <a:srgbClr val="067AE4"/>
                </a:solidFill>
                <a:latin typeface="あんずもじ2020" panose="02000600000000000000" pitchFamily="2" charset="-128"/>
                <a:ea typeface="あんずもじ2020" panose="02000600000000000000" pitchFamily="2" charset="-128"/>
              </a:rPr>
              <a:t>＆</a:t>
            </a:r>
            <a:r>
              <a:rPr kumimoji="1" lang="en-US" altLang="ja-JP" sz="2800" b="1" dirty="0">
                <a:ln>
                  <a:solidFill>
                    <a:srgbClr val="067AE4"/>
                  </a:solidFill>
                </a:ln>
                <a:solidFill>
                  <a:srgbClr val="067AE4"/>
                </a:solidFill>
                <a:latin typeface="あんずもじ2020" panose="02000600000000000000" pitchFamily="2" charset="-128"/>
                <a:ea typeface="あんずもじ2020" panose="02000600000000000000" pitchFamily="2" charset="-128"/>
              </a:rPr>
              <a:t>Coffee</a:t>
            </a:r>
          </a:p>
          <a:p>
            <a:r>
              <a:rPr kumimoji="1" lang="ja-JP" altLang="en-US" sz="2400" b="1" dirty="0">
                <a:ln>
                  <a:solidFill>
                    <a:srgbClr val="067AE4"/>
                  </a:solidFill>
                </a:ln>
                <a:solidFill>
                  <a:srgbClr val="067AE4"/>
                </a:solidFill>
                <a:latin typeface="あんずもじ2020" panose="02000600000000000000" pitchFamily="2" charset="-128"/>
                <a:ea typeface="あんずもじ2020" panose="02000600000000000000" pitchFamily="2" charset="-128"/>
              </a:rPr>
              <a:t>　　　　</a:t>
            </a:r>
            <a:r>
              <a:rPr kumimoji="1" lang="ja-JP" altLang="en-US" sz="2000" b="1" dirty="0">
                <a:ln>
                  <a:solidFill>
                    <a:srgbClr val="067AE4"/>
                  </a:solidFill>
                </a:ln>
                <a:solidFill>
                  <a:srgbClr val="067AE4"/>
                </a:solidFill>
                <a:latin typeface="あんずもじ2020" panose="02000600000000000000" pitchFamily="2" charset="-128"/>
                <a:ea typeface="あんずもじ2020" panose="02000600000000000000" pitchFamily="2" charset="-128"/>
              </a:rPr>
              <a:t>（香美町香住区七日市</a:t>
            </a:r>
            <a:r>
              <a:rPr kumimoji="1" lang="en-US" altLang="ja-JP" sz="2000" b="1" dirty="0">
                <a:ln>
                  <a:solidFill>
                    <a:srgbClr val="067AE4"/>
                  </a:solidFill>
                </a:ln>
                <a:solidFill>
                  <a:srgbClr val="067AE4"/>
                </a:solidFill>
                <a:latin typeface="あんずもじ2020" panose="02000600000000000000" pitchFamily="2" charset="-128"/>
                <a:ea typeface="あんずもじ2020" panose="02000600000000000000" pitchFamily="2" charset="-128"/>
              </a:rPr>
              <a:t>398-1</a:t>
            </a:r>
            <a:r>
              <a:rPr kumimoji="1" lang="ja-JP" altLang="en-US" sz="2000" b="1" dirty="0">
                <a:ln>
                  <a:solidFill>
                    <a:srgbClr val="067AE4"/>
                  </a:solidFill>
                </a:ln>
                <a:solidFill>
                  <a:srgbClr val="067AE4"/>
                </a:solidFill>
                <a:latin typeface="あんずもじ2020" panose="02000600000000000000" pitchFamily="2" charset="-128"/>
                <a:ea typeface="あんずもじ2020" panose="02000600000000000000" pitchFamily="2" charset="-128"/>
              </a:rPr>
              <a:t>）」</a:t>
            </a:r>
            <a:endParaRPr kumimoji="1" lang="en-US" altLang="ja-JP" sz="2400" b="1" dirty="0">
              <a:ln>
                <a:solidFill>
                  <a:srgbClr val="067AE4"/>
                </a:solidFill>
              </a:ln>
              <a:solidFill>
                <a:srgbClr val="067AE4"/>
              </a:solidFill>
              <a:latin typeface="あんずもじ2020" panose="02000600000000000000" pitchFamily="2" charset="-128"/>
              <a:ea typeface="あんずもじ2020" panose="02000600000000000000" pitchFamily="2" charset="-128"/>
            </a:endParaRPr>
          </a:p>
        </p:txBody>
      </p:sp>
      <p:pic>
        <p:nvPicPr>
          <p:cNvPr id="32" name="図 31" descr="ロゴ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F596CF15-741C-EED4-DEBC-E8AAD30ED5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31" y="136104"/>
            <a:ext cx="1035946" cy="104225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1158516-C9FA-1093-CFEA-A58BFD80EE61}"/>
              </a:ext>
            </a:extLst>
          </p:cNvPr>
          <p:cNvSpPr txBox="1"/>
          <p:nvPr/>
        </p:nvSpPr>
        <p:spPr>
          <a:xfrm>
            <a:off x="384138" y="6863947"/>
            <a:ext cx="7164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あんずもじ2020" panose="02000600000000000000" pitchFamily="2" charset="-128"/>
                <a:ea typeface="あんずもじ2020" panose="02000600000000000000" pitchFamily="2" charset="-128"/>
              </a:rPr>
              <a:t>使用期限はございませんので、ご都合の良いタイミングでご利用いただけます！</a:t>
            </a:r>
            <a:endParaRPr kumimoji="1" lang="en-US" altLang="ja-JP" b="1" dirty="0">
              <a:latin typeface="あんずもじ2020" panose="02000600000000000000" pitchFamily="2" charset="-128"/>
              <a:ea typeface="あんずもじ2020" panose="02000600000000000000" pitchFamily="2" charset="-128"/>
            </a:endParaRPr>
          </a:p>
          <a:p>
            <a:r>
              <a:rPr kumimoji="1" lang="ja-JP" altLang="en-US" b="1" dirty="0">
                <a:latin typeface="あんずもじ2020" panose="02000600000000000000" pitchFamily="2" charset="-128"/>
                <a:ea typeface="あんずもじ2020" panose="02000600000000000000" pitchFamily="2" charset="-128"/>
              </a:rPr>
              <a:t>遠方の方もぜひご応募ください！！</a:t>
            </a:r>
          </a:p>
        </p:txBody>
      </p:sp>
      <p:sp>
        <p:nvSpPr>
          <p:cNvPr id="11" name="賞品説明1">
            <a:extLst>
              <a:ext uri="{FF2B5EF4-FFF2-40B4-BE49-F238E27FC236}">
                <a16:creationId xmlns:a16="http://schemas.microsoft.com/office/drawing/2014/main" id="{747D7C63-CE50-C5FF-7EE0-05D53A709268}"/>
              </a:ext>
            </a:extLst>
          </p:cNvPr>
          <p:cNvSpPr txBox="1"/>
          <p:nvPr/>
        </p:nvSpPr>
        <p:spPr>
          <a:xfrm>
            <a:off x="80709" y="3695298"/>
            <a:ext cx="4656171" cy="2057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ja-JP" sz="1400" b="1" dirty="0">
              <a:solidFill>
                <a:srgbClr val="28327A"/>
              </a:solidFill>
              <a:latin typeface="あんずもじ2020" panose="02000600000000000000" pitchFamily="2" charset="-128"/>
              <a:ea typeface="あんずもじ2020" panose="02000600000000000000" pitchFamily="2" charset="-128"/>
            </a:endParaRPr>
          </a:p>
          <a:p>
            <a:r>
              <a:rPr kumimoji="1" lang="ja-JP" altLang="en-US" sz="1400" b="1" dirty="0">
                <a:solidFill>
                  <a:srgbClr val="067AE4"/>
                </a:solidFill>
                <a:latin typeface="あんずもじ2020" panose="02000600000000000000" pitchFamily="2" charset="-128"/>
                <a:ea typeface="あんずもじ2020" panose="02000600000000000000" pitchFamily="2" charset="-128"/>
              </a:rPr>
              <a:t> </a:t>
            </a:r>
            <a:r>
              <a:rPr kumimoji="1" lang="en-US" altLang="ja-JP" sz="1600" b="1" dirty="0">
                <a:solidFill>
                  <a:schemeClr val="tx1"/>
                </a:solidFill>
                <a:latin typeface="あんずもじ2020" panose="02000600000000000000" pitchFamily="2" charset="-128"/>
                <a:ea typeface="あんずもじ2020" panose="02000600000000000000" pitchFamily="2" charset="-128"/>
              </a:rPr>
              <a:t>JR</a:t>
            </a:r>
            <a:r>
              <a:rPr kumimoji="1" lang="ja-JP" altLang="en-US" sz="1600" b="1" dirty="0">
                <a:solidFill>
                  <a:schemeClr val="tx1"/>
                </a:solidFill>
                <a:latin typeface="あんずもじ2020" panose="02000600000000000000" pitchFamily="2" charset="-128"/>
                <a:ea typeface="あんずもじ2020" panose="02000600000000000000" pitchFamily="2" charset="-128"/>
              </a:rPr>
              <a:t>香住駅の近くにある、国産の小麦のパンと淹れたてのコーヒーのお店です。サクサクフワフワのクロワッサンや、</a:t>
            </a:r>
            <a:endParaRPr kumimoji="1" lang="en-US" altLang="ja-JP" sz="1600" b="1" dirty="0">
              <a:solidFill>
                <a:schemeClr val="tx1"/>
              </a:solidFill>
              <a:latin typeface="あんずもじ2020" panose="02000600000000000000" pitchFamily="2" charset="-128"/>
              <a:ea typeface="あんずもじ2020" panose="02000600000000000000" pitchFamily="2" charset="-128"/>
            </a:endParaRPr>
          </a:p>
          <a:p>
            <a:r>
              <a:rPr kumimoji="1" lang="ja-JP" altLang="en-US" sz="1600" b="1" dirty="0">
                <a:solidFill>
                  <a:schemeClr val="tx1"/>
                </a:solidFill>
                <a:latin typeface="あんずもじ2020" panose="02000600000000000000" pitchFamily="2" charset="-128"/>
                <a:ea typeface="あんずもじ2020" panose="02000600000000000000" pitchFamily="2" charset="-128"/>
              </a:rPr>
              <a:t>地元の酒蔵「香住鶴」の酒粕を使った「あまざけ食パン」など、色々な種類のパンを楽しむことができます♪</a:t>
            </a:r>
            <a:endParaRPr kumimoji="1" lang="en-US" altLang="ja-JP" sz="1600" b="1" dirty="0">
              <a:solidFill>
                <a:schemeClr val="tx1"/>
              </a:solidFill>
              <a:latin typeface="あんずもじ2020" panose="02000600000000000000" pitchFamily="2" charset="-128"/>
              <a:ea typeface="あんずもじ2020" panose="02000600000000000000" pitchFamily="2" charset="-128"/>
            </a:endParaRPr>
          </a:p>
          <a:p>
            <a:r>
              <a:rPr kumimoji="1" lang="ja-JP" altLang="en-US" sz="1600" b="1" dirty="0">
                <a:solidFill>
                  <a:schemeClr val="tx1"/>
                </a:solidFill>
                <a:latin typeface="あんずもじ2020" panose="02000600000000000000" pitchFamily="2" charset="-128"/>
                <a:ea typeface="あんずもじ2020" panose="02000600000000000000" pitchFamily="2" charset="-128"/>
              </a:rPr>
              <a:t>イートインスペースもあり！</a:t>
            </a:r>
            <a:endParaRPr kumimoji="1" lang="en-US" altLang="ja-JP" sz="1600" b="1" dirty="0">
              <a:solidFill>
                <a:schemeClr val="tx1"/>
              </a:solidFill>
              <a:latin typeface="あんずもじ2020" panose="02000600000000000000" pitchFamily="2" charset="-128"/>
              <a:ea typeface="あんずもじ2020" panose="02000600000000000000" pitchFamily="2" charset="-128"/>
            </a:endParaRPr>
          </a:p>
          <a:p>
            <a:r>
              <a:rPr kumimoji="1" lang="ja-JP" altLang="en-US" sz="1600" b="1" dirty="0">
                <a:solidFill>
                  <a:srgbClr val="FF0000"/>
                </a:solidFill>
                <a:latin typeface="あんずもじ2020" panose="02000600000000000000" pitchFamily="2" charset="-128"/>
                <a:ea typeface="あんずもじ2020" panose="02000600000000000000" pitchFamily="2" charset="-128"/>
              </a:rPr>
              <a:t>＊美味しいパンとコーヒー＊</a:t>
            </a:r>
            <a:r>
              <a:rPr kumimoji="1" lang="ja-JP" altLang="en-US" sz="1600" b="1" dirty="0">
                <a:solidFill>
                  <a:schemeClr val="tx1"/>
                </a:solidFill>
                <a:latin typeface="あんずもじ2020" panose="02000600000000000000" pitchFamily="2" charset="-128"/>
                <a:ea typeface="あんずもじ2020" panose="02000600000000000000" pitchFamily="2" charset="-128"/>
              </a:rPr>
              <a:t>で幸せな時間を</a:t>
            </a:r>
            <a:endParaRPr kumimoji="1" lang="en-US" altLang="ja-JP" sz="1600" b="1" dirty="0">
              <a:solidFill>
                <a:schemeClr val="tx1"/>
              </a:solidFill>
              <a:latin typeface="あんずもじ2020" panose="02000600000000000000" pitchFamily="2" charset="-128"/>
              <a:ea typeface="あんずもじ2020" panose="02000600000000000000" pitchFamily="2" charset="-128"/>
            </a:endParaRPr>
          </a:p>
          <a:p>
            <a:r>
              <a:rPr kumimoji="1" lang="ja-JP" altLang="en-US" sz="1600" b="1" dirty="0">
                <a:solidFill>
                  <a:schemeClr val="tx1"/>
                </a:solidFill>
                <a:latin typeface="あんずもじ2020" panose="02000600000000000000" pitchFamily="2" charset="-128"/>
                <a:ea typeface="あんずもじ2020" panose="02000600000000000000" pitchFamily="2" charset="-128"/>
              </a:rPr>
              <a:t>お過ごしください♪</a:t>
            </a:r>
            <a:endParaRPr kumimoji="1" lang="en-US" altLang="ja-JP" sz="1600" b="1" dirty="0">
              <a:solidFill>
                <a:schemeClr val="tx1"/>
              </a:solidFill>
              <a:latin typeface="あんずもじ2020" panose="02000600000000000000" pitchFamily="2" charset="-128"/>
              <a:ea typeface="あんずもじ2020" panose="02000600000000000000" pitchFamily="2" charset="-128"/>
            </a:endParaRP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350463E3-5A81-E931-77C0-80D77BEB5E25}"/>
              </a:ext>
            </a:extLst>
          </p:cNvPr>
          <p:cNvGrpSpPr/>
          <p:nvPr/>
        </p:nvGrpSpPr>
        <p:grpSpPr>
          <a:xfrm rot="1340448">
            <a:off x="5153499" y="5247468"/>
            <a:ext cx="1356599" cy="534507"/>
            <a:chOff x="-4271603" y="4042471"/>
            <a:chExt cx="1356599" cy="534507"/>
          </a:xfrm>
        </p:grpSpPr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4AA4761F-30C8-4732-10E4-8F774B59FDB5}"/>
                </a:ext>
              </a:extLst>
            </p:cNvPr>
            <p:cNvSpPr txBox="1"/>
            <p:nvPr/>
          </p:nvSpPr>
          <p:spPr>
            <a:xfrm>
              <a:off x="-4271603" y="4053758"/>
              <a:ext cx="1356599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EABB29BD-4644-631E-7A9D-15B9CFFE137F}"/>
                </a:ext>
              </a:extLst>
            </p:cNvPr>
            <p:cNvSpPr txBox="1"/>
            <p:nvPr/>
          </p:nvSpPr>
          <p:spPr>
            <a:xfrm>
              <a:off x="-3965290" y="4042471"/>
              <a:ext cx="101822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600" dirty="0">
                  <a:latin typeface="あんずもじ2020" panose="02000600000000000000" pitchFamily="2" charset="-128"/>
                  <a:ea typeface="あんずもじ2020" panose="02000600000000000000" pitchFamily="2" charset="-128"/>
                </a:rPr>
                <a:t>500</a:t>
              </a:r>
              <a:r>
                <a:rPr kumimoji="1" lang="ja-JP" altLang="en-US" sz="2600" dirty="0">
                  <a:latin typeface="あんずもじ2020" panose="02000600000000000000" pitchFamily="2" charset="-128"/>
                  <a:ea typeface="あんずもじ2020" panose="02000600000000000000" pitchFamily="2" charset="-128"/>
                </a:rPr>
                <a:t>円</a:t>
              </a:r>
            </a:p>
          </p:txBody>
        </p:sp>
        <p:pic>
          <p:nvPicPr>
            <p:cNvPr id="34" name="図 33" descr="ロ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E4336280-C8F1-F61C-159B-4D6797223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39253" y="4161270"/>
              <a:ext cx="290581" cy="292350"/>
            </a:xfrm>
            <a:prstGeom prst="rect">
              <a:avLst/>
            </a:prstGeom>
          </p:spPr>
        </p:pic>
      </p:grpSp>
      <p:pic>
        <p:nvPicPr>
          <p:cNvPr id="38" name="図 37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DB1512D8-4B58-5BFF-7858-03EB336064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791" y="3174215"/>
            <a:ext cx="668572" cy="66857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537BBD13-D698-5340-DB40-FE0035C7A48A}"/>
              </a:ext>
            </a:extLst>
          </p:cNvPr>
          <p:cNvGrpSpPr/>
          <p:nvPr/>
        </p:nvGrpSpPr>
        <p:grpSpPr>
          <a:xfrm>
            <a:off x="5176458" y="2979877"/>
            <a:ext cx="1556221" cy="558225"/>
            <a:chOff x="6613313" y="9102041"/>
            <a:chExt cx="833096" cy="558225"/>
          </a:xfrm>
        </p:grpSpPr>
        <p:sp>
          <p:nvSpPr>
            <p:cNvPr id="4" name="吹き出し: 円形 3">
              <a:extLst>
                <a:ext uri="{FF2B5EF4-FFF2-40B4-BE49-F238E27FC236}">
                  <a16:creationId xmlns:a16="http://schemas.microsoft.com/office/drawing/2014/main" id="{8FB83D94-EB99-5D98-9F25-4715AD12D167}"/>
                </a:ext>
              </a:extLst>
            </p:cNvPr>
            <p:cNvSpPr/>
            <p:nvPr/>
          </p:nvSpPr>
          <p:spPr>
            <a:xfrm>
              <a:off x="6613313" y="9102041"/>
              <a:ext cx="833096" cy="521138"/>
            </a:xfrm>
            <a:prstGeom prst="wedgeEllipseCallout">
              <a:avLst>
                <a:gd name="adj1" fmla="val -45891"/>
                <a:gd name="adj2" fmla="val 6766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賞品説明1">
              <a:extLst>
                <a:ext uri="{FF2B5EF4-FFF2-40B4-BE49-F238E27FC236}">
                  <a16:creationId xmlns:a16="http://schemas.microsoft.com/office/drawing/2014/main" id="{1532243C-F4F9-25DD-CADE-FEE88DD50E08}"/>
                </a:ext>
              </a:extLst>
            </p:cNvPr>
            <p:cNvSpPr txBox="1"/>
            <p:nvPr/>
          </p:nvSpPr>
          <p:spPr>
            <a:xfrm>
              <a:off x="6721692" y="9139129"/>
              <a:ext cx="698149" cy="5211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b="1" dirty="0">
                  <a:solidFill>
                    <a:srgbClr val="28327A"/>
                  </a:solidFill>
                  <a:latin typeface="あんずもじ2020" panose="02000600000000000000" pitchFamily="2" charset="-128"/>
                  <a:ea typeface="あんずもじ2020" panose="02000600000000000000" pitchFamily="2" charset="-128"/>
                </a:rPr>
                <a:t>Instagram</a:t>
              </a:r>
              <a:r>
                <a:rPr kumimoji="1" lang="ja-JP" altLang="en-US" b="1" dirty="0">
                  <a:solidFill>
                    <a:srgbClr val="28327A"/>
                  </a:solidFill>
                  <a:latin typeface="あんずもじ2020" panose="02000600000000000000" pitchFamily="2" charset="-128"/>
                  <a:ea typeface="あんずもじ2020" panose="02000600000000000000" pitchFamily="2" charset="-128"/>
                </a:rPr>
                <a:t>は</a:t>
              </a:r>
              <a:endParaRPr kumimoji="1" lang="en-US" altLang="ja-JP" b="1" dirty="0">
                <a:solidFill>
                  <a:srgbClr val="28327A"/>
                </a:solidFill>
                <a:latin typeface="あんずもじ2020" panose="02000600000000000000" pitchFamily="2" charset="-128"/>
                <a:ea typeface="あんずもじ2020" panose="02000600000000000000" pitchFamily="2" charset="-128"/>
              </a:endParaRPr>
            </a:p>
            <a:p>
              <a:r>
                <a:rPr kumimoji="1" lang="ja-JP" altLang="en-US" b="1" dirty="0">
                  <a:solidFill>
                    <a:srgbClr val="28327A"/>
                  </a:solidFill>
                  <a:latin typeface="あんずもじ2020" panose="02000600000000000000" pitchFamily="2" charset="-128"/>
                  <a:ea typeface="あんずもじ2020" panose="02000600000000000000" pitchFamily="2" charset="-128"/>
                </a:rPr>
                <a:t>　　　こちらから！</a:t>
              </a:r>
              <a:endParaRPr kumimoji="1" lang="en-US" altLang="ja-JP" b="1" dirty="0">
                <a:solidFill>
                  <a:srgbClr val="28327A"/>
                </a:solidFill>
                <a:latin typeface="あんずもじ2020" panose="02000600000000000000" pitchFamily="2" charset="-128"/>
                <a:ea typeface="あんずもじ2020" panose="02000600000000000000" pitchFamily="2" charset="-128"/>
              </a:endParaRP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840F129-94BF-D80B-C17E-EA37B0EB729E}"/>
              </a:ext>
            </a:extLst>
          </p:cNvPr>
          <p:cNvGrpSpPr/>
          <p:nvPr/>
        </p:nvGrpSpPr>
        <p:grpSpPr>
          <a:xfrm rot="1340448">
            <a:off x="5213926" y="5322843"/>
            <a:ext cx="1356599" cy="534507"/>
            <a:chOff x="-4271603" y="4042471"/>
            <a:chExt cx="1356599" cy="534507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2BAA7E35-9CCB-DA58-57B7-69BA7AC953D5}"/>
                </a:ext>
              </a:extLst>
            </p:cNvPr>
            <p:cNvSpPr txBox="1"/>
            <p:nvPr/>
          </p:nvSpPr>
          <p:spPr>
            <a:xfrm>
              <a:off x="-4271603" y="4053758"/>
              <a:ext cx="1356599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AB7FF79-DA19-B19D-8E89-A0D2C0EF430E}"/>
                </a:ext>
              </a:extLst>
            </p:cNvPr>
            <p:cNvSpPr txBox="1"/>
            <p:nvPr/>
          </p:nvSpPr>
          <p:spPr>
            <a:xfrm>
              <a:off x="-3965290" y="4042471"/>
              <a:ext cx="101822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600" dirty="0">
                  <a:latin typeface="あんずもじ2020" panose="02000600000000000000" pitchFamily="2" charset="-128"/>
                  <a:ea typeface="あんずもじ2020" panose="02000600000000000000" pitchFamily="2" charset="-128"/>
                </a:rPr>
                <a:t>500</a:t>
              </a:r>
              <a:r>
                <a:rPr kumimoji="1" lang="ja-JP" altLang="en-US" sz="2600" dirty="0">
                  <a:latin typeface="あんずもじ2020" panose="02000600000000000000" pitchFamily="2" charset="-128"/>
                  <a:ea typeface="あんずもじ2020" panose="02000600000000000000" pitchFamily="2" charset="-128"/>
                </a:rPr>
                <a:t>円</a:t>
              </a:r>
            </a:p>
          </p:txBody>
        </p:sp>
        <p:pic>
          <p:nvPicPr>
            <p:cNvPr id="9" name="図 8" descr="ロ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EFD13B49-83A3-7B7F-9092-DB05F4704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39253" y="4161270"/>
              <a:ext cx="290581" cy="292350"/>
            </a:xfrm>
            <a:prstGeom prst="rect">
              <a:avLst/>
            </a:prstGeom>
          </p:spPr>
        </p:pic>
      </p:grpSp>
      <p:sp>
        <p:nvSpPr>
          <p:cNvPr id="13" name="賞品説明1">
            <a:extLst>
              <a:ext uri="{FF2B5EF4-FFF2-40B4-BE49-F238E27FC236}">
                <a16:creationId xmlns:a16="http://schemas.microsoft.com/office/drawing/2014/main" id="{9FFCD22D-2D98-AE87-C523-0685F6697F57}"/>
              </a:ext>
            </a:extLst>
          </p:cNvPr>
          <p:cNvSpPr txBox="1"/>
          <p:nvPr/>
        </p:nvSpPr>
        <p:spPr>
          <a:xfrm>
            <a:off x="3322741" y="6192040"/>
            <a:ext cx="4656171" cy="554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chemeClr val="tx1"/>
                </a:solidFill>
                <a:latin typeface="あんずもじ2020" panose="02000600000000000000" pitchFamily="2" charset="-128"/>
                <a:ea typeface="あんずもじ2020" panose="02000600000000000000" pitchFamily="2" charset="-128"/>
              </a:rPr>
              <a:t>※500</a:t>
            </a:r>
            <a:r>
              <a:rPr kumimoji="1" lang="ja-JP" altLang="en-US" sz="1400" dirty="0">
                <a:solidFill>
                  <a:schemeClr val="tx1"/>
                </a:solidFill>
                <a:latin typeface="あんずもじ2020" panose="02000600000000000000" pitchFamily="2" charset="-128"/>
                <a:ea typeface="あんずもじ2020" panose="02000600000000000000" pitchFamily="2" charset="-128"/>
              </a:rPr>
              <a:t>円以下の使用でも、お釣りはでません</a:t>
            </a:r>
            <a:endParaRPr kumimoji="1" lang="en-US" altLang="ja-JP" sz="1400" dirty="0">
              <a:solidFill>
                <a:schemeClr val="tx1"/>
              </a:solidFill>
              <a:latin typeface="あんずもじ2020" panose="02000600000000000000" pitchFamily="2" charset="-128"/>
              <a:ea typeface="あんずもじ2020" panose="02000600000000000000" pitchFamily="2" charset="-128"/>
            </a:endParaRPr>
          </a:p>
          <a:p>
            <a:r>
              <a:rPr kumimoji="1" lang="en-US" altLang="ja-JP" sz="1400" dirty="0">
                <a:solidFill>
                  <a:schemeClr val="tx1"/>
                </a:solidFill>
                <a:latin typeface="あんずもじ2020" panose="02000600000000000000" pitchFamily="2" charset="-128"/>
                <a:ea typeface="あんずもじ2020" panose="02000600000000000000" pitchFamily="2" charset="-128"/>
              </a:rPr>
              <a:t>※</a:t>
            </a:r>
            <a:r>
              <a:rPr kumimoji="1" lang="ja-JP" altLang="en-US" sz="1400" dirty="0">
                <a:solidFill>
                  <a:schemeClr val="tx1"/>
                </a:solidFill>
                <a:latin typeface="あんずもじ2020" panose="02000600000000000000" pitchFamily="2" charset="-128"/>
                <a:ea typeface="あんずもじ2020" panose="02000600000000000000" pitchFamily="2" charset="-128"/>
              </a:rPr>
              <a:t>無償譲渡は可能ですが、複製・転売は固く禁止します。</a:t>
            </a:r>
            <a:endParaRPr kumimoji="1" lang="en-US" altLang="ja-JP" sz="1600" dirty="0">
              <a:solidFill>
                <a:schemeClr val="tx1"/>
              </a:solidFill>
              <a:latin typeface="あんずもじ2020" panose="02000600000000000000" pitchFamily="2" charset="-128"/>
              <a:ea typeface="あんずもじ2020" panose="02000600000000000000" pitchFamily="2" charset="-128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E4A53169-BC35-41F2-9AEE-84D674C3A1FF}"/>
              </a:ext>
            </a:extLst>
          </p:cNvPr>
          <p:cNvGrpSpPr/>
          <p:nvPr/>
        </p:nvGrpSpPr>
        <p:grpSpPr>
          <a:xfrm rot="1340448">
            <a:off x="5290209" y="5430088"/>
            <a:ext cx="1356599" cy="534507"/>
            <a:chOff x="-4271603" y="4042471"/>
            <a:chExt cx="1356599" cy="534507"/>
          </a:xfrm>
        </p:grpSpPr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F4EB2736-39B5-E063-3377-D4BA8DDDEC1B}"/>
                </a:ext>
              </a:extLst>
            </p:cNvPr>
            <p:cNvSpPr txBox="1"/>
            <p:nvPr/>
          </p:nvSpPr>
          <p:spPr>
            <a:xfrm>
              <a:off x="-4271603" y="4053758"/>
              <a:ext cx="1356599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E72D23BB-C1DA-45F3-EEAF-79DDEC992C42}"/>
                </a:ext>
              </a:extLst>
            </p:cNvPr>
            <p:cNvSpPr txBox="1"/>
            <p:nvPr/>
          </p:nvSpPr>
          <p:spPr>
            <a:xfrm>
              <a:off x="-3965290" y="4042471"/>
              <a:ext cx="101822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600" dirty="0">
                  <a:latin typeface="あんずもじ2020" panose="02000600000000000000" pitchFamily="2" charset="-128"/>
                  <a:ea typeface="あんずもじ2020" panose="02000600000000000000" pitchFamily="2" charset="-128"/>
                </a:rPr>
                <a:t>500</a:t>
              </a:r>
              <a:r>
                <a:rPr kumimoji="1" lang="ja-JP" altLang="en-US" sz="2600" dirty="0">
                  <a:latin typeface="あんずもじ2020" panose="02000600000000000000" pitchFamily="2" charset="-128"/>
                  <a:ea typeface="あんずもじ2020" panose="02000600000000000000" pitchFamily="2" charset="-128"/>
                </a:rPr>
                <a:t>円</a:t>
              </a:r>
            </a:p>
          </p:txBody>
        </p:sp>
        <p:pic>
          <p:nvPicPr>
            <p:cNvPr id="28" name="図 27" descr="ロ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ED295C7-3121-F78D-BB33-B5F227625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39253" y="4161270"/>
              <a:ext cx="290581" cy="292350"/>
            </a:xfrm>
            <a:prstGeom prst="rect">
              <a:avLst/>
            </a:prstGeom>
          </p:spPr>
        </p:pic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21D1B76B-A61D-6BA6-755D-F76DBAD1FDD4}"/>
              </a:ext>
            </a:extLst>
          </p:cNvPr>
          <p:cNvGrpSpPr/>
          <p:nvPr/>
        </p:nvGrpSpPr>
        <p:grpSpPr>
          <a:xfrm rot="1340448">
            <a:off x="5338978" y="5528770"/>
            <a:ext cx="1356599" cy="534507"/>
            <a:chOff x="-4271603" y="4042471"/>
            <a:chExt cx="1356599" cy="534507"/>
          </a:xfrm>
        </p:grpSpPr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BDB1E09E-DB35-8829-531A-4EA3AABD5678}"/>
                </a:ext>
              </a:extLst>
            </p:cNvPr>
            <p:cNvSpPr txBox="1"/>
            <p:nvPr/>
          </p:nvSpPr>
          <p:spPr>
            <a:xfrm>
              <a:off x="-4271603" y="4053758"/>
              <a:ext cx="1356599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311C1B3E-9319-A7A2-069C-A892B63369C8}"/>
                </a:ext>
              </a:extLst>
            </p:cNvPr>
            <p:cNvSpPr txBox="1"/>
            <p:nvPr/>
          </p:nvSpPr>
          <p:spPr>
            <a:xfrm>
              <a:off x="-3965290" y="4042471"/>
              <a:ext cx="101822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600" dirty="0">
                  <a:latin typeface="あんずもじ2020" panose="02000600000000000000" pitchFamily="2" charset="-128"/>
                  <a:ea typeface="あんずもじ2020" panose="02000600000000000000" pitchFamily="2" charset="-128"/>
                </a:rPr>
                <a:t>500</a:t>
              </a:r>
              <a:r>
                <a:rPr kumimoji="1" lang="ja-JP" altLang="en-US" sz="2600" dirty="0">
                  <a:latin typeface="あんずもじ2020" panose="02000600000000000000" pitchFamily="2" charset="-128"/>
                  <a:ea typeface="あんずもじ2020" panose="02000600000000000000" pitchFamily="2" charset="-128"/>
                </a:rPr>
                <a:t>円</a:t>
              </a:r>
            </a:p>
          </p:txBody>
        </p:sp>
        <p:pic>
          <p:nvPicPr>
            <p:cNvPr id="41" name="図 40" descr="ロ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E0B2532C-348B-4045-CF8B-6A8C6ECD7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39253" y="4161270"/>
              <a:ext cx="290581" cy="292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802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B21C5F-C927-1919-183B-87620F163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, 背景パターン&#10;&#10;自動的に生成された説明">
            <a:extLst>
              <a:ext uri="{FF2B5EF4-FFF2-40B4-BE49-F238E27FC236}">
                <a16:creationId xmlns:a16="http://schemas.microsoft.com/office/drawing/2014/main" id="{77670ADB-9186-2877-0F0E-76E86E74B7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" r="3477"/>
          <a:stretch/>
        </p:blipFill>
        <p:spPr>
          <a:xfrm>
            <a:off x="0" y="-4567"/>
            <a:ext cx="7559675" cy="10691813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2AEF4564-1B35-0D6F-829D-99BBBE02880A}"/>
              </a:ext>
            </a:extLst>
          </p:cNvPr>
          <p:cNvSpPr/>
          <p:nvPr/>
        </p:nvSpPr>
        <p:spPr>
          <a:xfrm>
            <a:off x="233508" y="857508"/>
            <a:ext cx="3458179" cy="59858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245B008E-E8A2-E351-99AD-C20DEA7CCF5D}"/>
              </a:ext>
            </a:extLst>
          </p:cNvPr>
          <p:cNvSpPr/>
          <p:nvPr/>
        </p:nvSpPr>
        <p:spPr>
          <a:xfrm>
            <a:off x="244738" y="1584383"/>
            <a:ext cx="3458179" cy="59858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797D15AB-6DCC-C9BA-B52A-CCA662C739A5}"/>
              </a:ext>
            </a:extLst>
          </p:cNvPr>
          <p:cNvSpPr/>
          <p:nvPr/>
        </p:nvSpPr>
        <p:spPr>
          <a:xfrm>
            <a:off x="249289" y="2305282"/>
            <a:ext cx="3458179" cy="59858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502507F4-C231-A654-A0A9-4A6338F55BC2}"/>
              </a:ext>
            </a:extLst>
          </p:cNvPr>
          <p:cNvSpPr/>
          <p:nvPr/>
        </p:nvSpPr>
        <p:spPr>
          <a:xfrm>
            <a:off x="251436" y="3044112"/>
            <a:ext cx="3458179" cy="59858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3F2FCEB2-92C7-1738-84A5-CE95247D56B2}"/>
              </a:ext>
            </a:extLst>
          </p:cNvPr>
          <p:cNvSpPr/>
          <p:nvPr/>
        </p:nvSpPr>
        <p:spPr>
          <a:xfrm>
            <a:off x="263391" y="3750902"/>
            <a:ext cx="3458179" cy="59858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A9B4F179-E1D4-248C-AABC-DC2F060158A4}"/>
              </a:ext>
            </a:extLst>
          </p:cNvPr>
          <p:cNvSpPr/>
          <p:nvPr/>
        </p:nvSpPr>
        <p:spPr>
          <a:xfrm>
            <a:off x="249288" y="4469645"/>
            <a:ext cx="3458179" cy="59858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E8A5F13D-3479-9B70-A7F9-BE453AE39195}"/>
              </a:ext>
            </a:extLst>
          </p:cNvPr>
          <p:cNvSpPr/>
          <p:nvPr/>
        </p:nvSpPr>
        <p:spPr>
          <a:xfrm>
            <a:off x="255264" y="5188390"/>
            <a:ext cx="3458179" cy="59858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032283DA-4E00-76CC-1D27-FACBBE2967EC}"/>
              </a:ext>
            </a:extLst>
          </p:cNvPr>
          <p:cNvSpPr/>
          <p:nvPr/>
        </p:nvSpPr>
        <p:spPr>
          <a:xfrm>
            <a:off x="255264" y="5911588"/>
            <a:ext cx="3458179" cy="59858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1DEC735D-D166-CD8C-9DDC-C4E8BFB52E96}"/>
              </a:ext>
            </a:extLst>
          </p:cNvPr>
          <p:cNvSpPr/>
          <p:nvPr/>
        </p:nvSpPr>
        <p:spPr>
          <a:xfrm>
            <a:off x="261712" y="6634799"/>
            <a:ext cx="3458179" cy="59858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9" name="四角形: 角を丸くする 58">
            <a:extLst>
              <a:ext uri="{FF2B5EF4-FFF2-40B4-BE49-F238E27FC236}">
                <a16:creationId xmlns:a16="http://schemas.microsoft.com/office/drawing/2014/main" id="{907DC501-5D9F-A127-4E98-80F143168C30}"/>
              </a:ext>
            </a:extLst>
          </p:cNvPr>
          <p:cNvSpPr/>
          <p:nvPr/>
        </p:nvSpPr>
        <p:spPr>
          <a:xfrm>
            <a:off x="261712" y="7355632"/>
            <a:ext cx="3458179" cy="59858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0" name="四角形: 角を丸くする 59">
            <a:extLst>
              <a:ext uri="{FF2B5EF4-FFF2-40B4-BE49-F238E27FC236}">
                <a16:creationId xmlns:a16="http://schemas.microsoft.com/office/drawing/2014/main" id="{6DB6B13D-949D-F463-14B7-142132E3C39F}"/>
              </a:ext>
            </a:extLst>
          </p:cNvPr>
          <p:cNvSpPr/>
          <p:nvPr/>
        </p:nvSpPr>
        <p:spPr>
          <a:xfrm>
            <a:off x="261712" y="8076451"/>
            <a:ext cx="3458179" cy="59858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1" name="四角形: 角を丸くする 60">
            <a:extLst>
              <a:ext uri="{FF2B5EF4-FFF2-40B4-BE49-F238E27FC236}">
                <a16:creationId xmlns:a16="http://schemas.microsoft.com/office/drawing/2014/main" id="{F5BD1944-6DE3-8FE2-43ED-86EC4B1235BF}"/>
              </a:ext>
            </a:extLst>
          </p:cNvPr>
          <p:cNvSpPr/>
          <p:nvPr/>
        </p:nvSpPr>
        <p:spPr>
          <a:xfrm>
            <a:off x="257670" y="8791309"/>
            <a:ext cx="3458179" cy="59858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3" name="四角形: 角を丸くする 62">
            <a:extLst>
              <a:ext uri="{FF2B5EF4-FFF2-40B4-BE49-F238E27FC236}">
                <a16:creationId xmlns:a16="http://schemas.microsoft.com/office/drawing/2014/main" id="{71584BE9-E3AE-137E-F00B-F190AC2ADB50}"/>
              </a:ext>
            </a:extLst>
          </p:cNvPr>
          <p:cNvSpPr/>
          <p:nvPr/>
        </p:nvSpPr>
        <p:spPr>
          <a:xfrm>
            <a:off x="3880425" y="854272"/>
            <a:ext cx="3458179" cy="59858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5" name="四角形: 角を丸くする 64">
            <a:extLst>
              <a:ext uri="{FF2B5EF4-FFF2-40B4-BE49-F238E27FC236}">
                <a16:creationId xmlns:a16="http://schemas.microsoft.com/office/drawing/2014/main" id="{A2FD3799-9297-B3B9-3183-3EE4CA323223}"/>
              </a:ext>
            </a:extLst>
          </p:cNvPr>
          <p:cNvSpPr/>
          <p:nvPr/>
        </p:nvSpPr>
        <p:spPr>
          <a:xfrm>
            <a:off x="3891655" y="1581147"/>
            <a:ext cx="3458179" cy="59858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6" name="四角形: 角を丸くする 65">
            <a:extLst>
              <a:ext uri="{FF2B5EF4-FFF2-40B4-BE49-F238E27FC236}">
                <a16:creationId xmlns:a16="http://schemas.microsoft.com/office/drawing/2014/main" id="{E40DB699-644A-31FD-50FF-02DA24EA09B8}"/>
              </a:ext>
            </a:extLst>
          </p:cNvPr>
          <p:cNvSpPr/>
          <p:nvPr/>
        </p:nvSpPr>
        <p:spPr>
          <a:xfrm>
            <a:off x="3896206" y="2302046"/>
            <a:ext cx="3458179" cy="59858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9" name="四角形: 角を丸くする 68">
            <a:extLst>
              <a:ext uri="{FF2B5EF4-FFF2-40B4-BE49-F238E27FC236}">
                <a16:creationId xmlns:a16="http://schemas.microsoft.com/office/drawing/2014/main" id="{AE5AB260-9803-CBD4-9497-C0364D5E1143}"/>
              </a:ext>
            </a:extLst>
          </p:cNvPr>
          <p:cNvSpPr/>
          <p:nvPr/>
        </p:nvSpPr>
        <p:spPr>
          <a:xfrm>
            <a:off x="3898353" y="3040876"/>
            <a:ext cx="3458179" cy="59858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B2D489C6-094A-823F-63D6-0E323FCEB705}"/>
              </a:ext>
            </a:extLst>
          </p:cNvPr>
          <p:cNvSpPr/>
          <p:nvPr/>
        </p:nvSpPr>
        <p:spPr>
          <a:xfrm>
            <a:off x="3910308" y="3747666"/>
            <a:ext cx="3458179" cy="59858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6" name="四角形: 角を丸くする 75">
            <a:extLst>
              <a:ext uri="{FF2B5EF4-FFF2-40B4-BE49-F238E27FC236}">
                <a16:creationId xmlns:a16="http://schemas.microsoft.com/office/drawing/2014/main" id="{E7068102-CCB4-217A-97D0-2A9B18F8E840}"/>
              </a:ext>
            </a:extLst>
          </p:cNvPr>
          <p:cNvSpPr/>
          <p:nvPr/>
        </p:nvSpPr>
        <p:spPr>
          <a:xfrm>
            <a:off x="3896205" y="4466409"/>
            <a:ext cx="3458179" cy="59858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7" name="四角形: 角を丸くする 76">
            <a:extLst>
              <a:ext uri="{FF2B5EF4-FFF2-40B4-BE49-F238E27FC236}">
                <a16:creationId xmlns:a16="http://schemas.microsoft.com/office/drawing/2014/main" id="{E4DB5B92-15EC-E69B-585C-F373C5E75564}"/>
              </a:ext>
            </a:extLst>
          </p:cNvPr>
          <p:cNvSpPr/>
          <p:nvPr/>
        </p:nvSpPr>
        <p:spPr>
          <a:xfrm>
            <a:off x="3902181" y="5185154"/>
            <a:ext cx="3458179" cy="59858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7" name="四角形: 角を丸くする 86">
            <a:extLst>
              <a:ext uri="{FF2B5EF4-FFF2-40B4-BE49-F238E27FC236}">
                <a16:creationId xmlns:a16="http://schemas.microsoft.com/office/drawing/2014/main" id="{65409CFC-3212-497D-BA9E-BC1179480F4B}"/>
              </a:ext>
            </a:extLst>
          </p:cNvPr>
          <p:cNvSpPr/>
          <p:nvPr/>
        </p:nvSpPr>
        <p:spPr>
          <a:xfrm>
            <a:off x="3902181" y="5908352"/>
            <a:ext cx="3458179" cy="59858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1" name="四角形: 角を丸くする 90">
            <a:extLst>
              <a:ext uri="{FF2B5EF4-FFF2-40B4-BE49-F238E27FC236}">
                <a16:creationId xmlns:a16="http://schemas.microsoft.com/office/drawing/2014/main" id="{4E6B58EF-B043-F7AC-6B5D-DBFF8685E0EC}"/>
              </a:ext>
            </a:extLst>
          </p:cNvPr>
          <p:cNvSpPr/>
          <p:nvPr/>
        </p:nvSpPr>
        <p:spPr>
          <a:xfrm>
            <a:off x="3908629" y="6631563"/>
            <a:ext cx="3458179" cy="59858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4" name="四角形: 角を丸くする 93">
            <a:extLst>
              <a:ext uri="{FF2B5EF4-FFF2-40B4-BE49-F238E27FC236}">
                <a16:creationId xmlns:a16="http://schemas.microsoft.com/office/drawing/2014/main" id="{2C6335C9-0F1C-0C98-99D0-55F47E7F7AF7}"/>
              </a:ext>
            </a:extLst>
          </p:cNvPr>
          <p:cNvSpPr/>
          <p:nvPr/>
        </p:nvSpPr>
        <p:spPr>
          <a:xfrm>
            <a:off x="3908629" y="7352396"/>
            <a:ext cx="3458179" cy="59858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8" name="四角形: 角を丸くする 97">
            <a:extLst>
              <a:ext uri="{FF2B5EF4-FFF2-40B4-BE49-F238E27FC236}">
                <a16:creationId xmlns:a16="http://schemas.microsoft.com/office/drawing/2014/main" id="{01B9C4B3-04BA-9437-DCD0-895F02804E65}"/>
              </a:ext>
            </a:extLst>
          </p:cNvPr>
          <p:cNvSpPr/>
          <p:nvPr/>
        </p:nvSpPr>
        <p:spPr>
          <a:xfrm>
            <a:off x="3908629" y="8073215"/>
            <a:ext cx="3458179" cy="59858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1" name="四角形: 角を丸くする 100">
            <a:extLst>
              <a:ext uri="{FF2B5EF4-FFF2-40B4-BE49-F238E27FC236}">
                <a16:creationId xmlns:a16="http://schemas.microsoft.com/office/drawing/2014/main" id="{18D4E82F-6C31-24A9-4FA4-97049F0804E9}"/>
              </a:ext>
            </a:extLst>
          </p:cNvPr>
          <p:cNvSpPr/>
          <p:nvPr/>
        </p:nvSpPr>
        <p:spPr>
          <a:xfrm>
            <a:off x="3904587" y="8788073"/>
            <a:ext cx="3458179" cy="59858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7" name="応募締切">
            <a:extLst>
              <a:ext uri="{FF2B5EF4-FFF2-40B4-BE49-F238E27FC236}">
                <a16:creationId xmlns:a16="http://schemas.microsoft.com/office/drawing/2014/main" id="{FE1A2B8E-2F7F-CC9B-090B-61769F0B460A}"/>
              </a:ext>
            </a:extLst>
          </p:cNvPr>
          <p:cNvSpPr txBox="1"/>
          <p:nvPr/>
        </p:nvSpPr>
        <p:spPr>
          <a:xfrm>
            <a:off x="1312351" y="54379"/>
            <a:ext cx="5304828" cy="58880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kumimoji="1" lang="ja-JP" altLang="en-US" sz="2400" b="1" dirty="0">
                <a:ln w="3175">
                  <a:noFill/>
                </a:ln>
                <a:solidFill>
                  <a:schemeClr val="tx1"/>
                </a:solidFill>
                <a:effectLst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但馬ファンクラブ協賛施設</a:t>
            </a:r>
            <a:r>
              <a:rPr kumimoji="1" lang="en-US" altLang="ja-JP" sz="2400" b="1" dirty="0">
                <a:ln w="3175">
                  <a:noFill/>
                </a:ln>
                <a:solidFill>
                  <a:schemeClr val="tx1"/>
                </a:solidFill>
                <a:effectLst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@</a:t>
            </a:r>
            <a:r>
              <a:rPr kumimoji="1" lang="ja-JP" altLang="en-US" sz="2400" b="1" dirty="0">
                <a:ln w="3175">
                  <a:noFill/>
                </a:ln>
                <a:solidFill>
                  <a:schemeClr val="tx1"/>
                </a:solidFill>
                <a:effectLst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香美町</a:t>
            </a:r>
            <a:endParaRPr kumimoji="1" lang="en-US" altLang="ja-JP" sz="2400" b="1" dirty="0">
              <a:ln w="3175">
                <a:noFill/>
              </a:ln>
              <a:solidFill>
                <a:schemeClr val="tx1"/>
              </a:solidFill>
              <a:effectLst/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>
              <a:spcBef>
                <a:spcPts val="600"/>
              </a:spcBef>
            </a:pPr>
            <a:endParaRPr kumimoji="1" lang="ja-JP" altLang="en-US" sz="2400" b="1" i="0" dirty="0">
              <a:ln w="3175">
                <a:noFill/>
              </a:ln>
              <a:solidFill>
                <a:schemeClr val="tx1"/>
              </a:solidFill>
              <a:effectLst/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2" name="応募締切">
            <a:extLst>
              <a:ext uri="{FF2B5EF4-FFF2-40B4-BE49-F238E27FC236}">
                <a16:creationId xmlns:a16="http://schemas.microsoft.com/office/drawing/2014/main" id="{E4973F33-7EE4-F696-B515-111CFD9BD30A}"/>
              </a:ext>
            </a:extLst>
          </p:cNvPr>
          <p:cNvSpPr txBox="1"/>
          <p:nvPr/>
        </p:nvSpPr>
        <p:spPr>
          <a:xfrm>
            <a:off x="537246" y="458124"/>
            <a:ext cx="6675898" cy="42709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kumimoji="1" lang="en-US" altLang="ja-JP" sz="1600" i="0" dirty="0">
                <a:ln w="3175">
                  <a:noFill/>
                </a:ln>
                <a:solidFill>
                  <a:schemeClr val="tx1"/>
                </a:solidFill>
                <a:effectLst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※</a:t>
            </a:r>
            <a:r>
              <a:rPr kumimoji="1" lang="ja-JP" altLang="en-US" sz="1600" i="0" dirty="0">
                <a:ln w="3175">
                  <a:noFill/>
                </a:ln>
                <a:solidFill>
                  <a:schemeClr val="tx1"/>
                </a:solidFill>
                <a:effectLst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今回は香美町エリアの協賛施設をピックアップしています</a:t>
            </a:r>
            <a:r>
              <a:rPr kumimoji="1" lang="en-US" altLang="ja-JP" sz="1600" i="0" dirty="0">
                <a:ln w="3175">
                  <a:noFill/>
                </a:ln>
                <a:solidFill>
                  <a:schemeClr val="tx1"/>
                </a:solidFill>
                <a:effectLst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※</a:t>
            </a:r>
            <a:r>
              <a:rPr kumimoji="1" lang="ja-JP" altLang="en-US" sz="1600" i="0" dirty="0">
                <a:ln w="3175">
                  <a:noFill/>
                </a:ln>
                <a:solidFill>
                  <a:schemeClr val="tx1"/>
                </a:solidFill>
                <a:effectLst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順不同</a:t>
            </a:r>
          </a:p>
        </p:txBody>
      </p:sp>
      <p:sp>
        <p:nvSpPr>
          <p:cNvPr id="8" name="応募締切">
            <a:extLst>
              <a:ext uri="{FF2B5EF4-FFF2-40B4-BE49-F238E27FC236}">
                <a16:creationId xmlns:a16="http://schemas.microsoft.com/office/drawing/2014/main" id="{7B68A308-B37A-3AE1-69D7-CFA339F4D8E0}"/>
              </a:ext>
            </a:extLst>
          </p:cNvPr>
          <p:cNvSpPr txBox="1"/>
          <p:nvPr/>
        </p:nvSpPr>
        <p:spPr>
          <a:xfrm>
            <a:off x="4596744" y="10162155"/>
            <a:ext cx="2047814" cy="33271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kumimoji="1" lang="ja-JP" altLang="en-US" sz="1200" b="1" i="0" dirty="0">
                <a:ln w="3175">
                  <a:noFill/>
                </a:ln>
                <a:solidFill>
                  <a:schemeClr val="tx1"/>
                </a:solidFill>
                <a:effectLst/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協賛店一覧はこちらから→</a:t>
            </a:r>
          </a:p>
        </p:txBody>
      </p:sp>
      <p:pic>
        <p:nvPicPr>
          <p:cNvPr id="10" name="図 9" descr="QR コード&#10;&#10;自動的に生成された説明">
            <a:extLst>
              <a:ext uri="{FF2B5EF4-FFF2-40B4-BE49-F238E27FC236}">
                <a16:creationId xmlns:a16="http://schemas.microsoft.com/office/drawing/2014/main" id="{EAF4F453-925B-2024-C695-0B1E3524D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210" y="9905656"/>
            <a:ext cx="638934" cy="638934"/>
          </a:xfrm>
          <a:prstGeom prst="rect">
            <a:avLst/>
          </a:prstGeom>
        </p:spPr>
      </p:pic>
      <p:sp>
        <p:nvSpPr>
          <p:cNvPr id="68" name="賞品説明1">
            <a:extLst>
              <a:ext uri="{FF2B5EF4-FFF2-40B4-BE49-F238E27FC236}">
                <a16:creationId xmlns:a16="http://schemas.microsoft.com/office/drawing/2014/main" id="{3D508693-C365-831E-E2AD-496E4D71BDF7}"/>
              </a:ext>
            </a:extLst>
          </p:cNvPr>
          <p:cNvSpPr txBox="1"/>
          <p:nvPr/>
        </p:nvSpPr>
        <p:spPr>
          <a:xfrm>
            <a:off x="3865902" y="8875028"/>
            <a:ext cx="3458178" cy="427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●岡本釣具店（香美町香住区七日市</a:t>
            </a:r>
            <a:r>
              <a:rPr kumimoji="1" lang="en-US" altLang="ja-JP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368-7</a:t>
            </a:r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）</a:t>
            </a:r>
            <a:endParaRPr kumimoji="1" lang="en-US" altLang="ja-JP" b="1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  <a:p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　特典</a:t>
            </a:r>
            <a:r>
              <a:rPr kumimoji="1" lang="en-US" altLang="ja-JP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:3,000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円以上購入で</a:t>
            </a:r>
            <a:r>
              <a:rPr kumimoji="1" lang="en-US" altLang="ja-JP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1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割引</a:t>
            </a:r>
            <a:endParaRPr kumimoji="1" lang="en-US" altLang="ja-JP" b="1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</p:txBody>
      </p:sp>
      <p:sp>
        <p:nvSpPr>
          <p:cNvPr id="70" name="賞品説明1">
            <a:extLst>
              <a:ext uri="{FF2B5EF4-FFF2-40B4-BE49-F238E27FC236}">
                <a16:creationId xmlns:a16="http://schemas.microsoft.com/office/drawing/2014/main" id="{F3365FD4-AD4A-4676-8A3F-3B178A13B194}"/>
              </a:ext>
            </a:extLst>
          </p:cNvPr>
          <p:cNvSpPr txBox="1"/>
          <p:nvPr/>
        </p:nvSpPr>
        <p:spPr>
          <a:xfrm>
            <a:off x="3824358" y="7328231"/>
            <a:ext cx="3722236" cy="657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●ﾚﾝﾀｻｲｸﾙ</a:t>
            </a:r>
            <a:r>
              <a:rPr kumimoji="1" lang="en-US" altLang="ja-JP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(</a:t>
            </a:r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香美町香住観光協会</a:t>
            </a:r>
            <a:r>
              <a:rPr kumimoji="1" lang="en-US" altLang="ja-JP" b="1" spc="-150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)(</a:t>
            </a:r>
            <a:r>
              <a:rPr kumimoji="1" lang="ja-JP" altLang="en-US" b="1" spc="-150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香美町香住区七日市</a:t>
            </a:r>
            <a:r>
              <a:rPr kumimoji="1" lang="en-US" altLang="ja-JP" b="1" spc="-150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1-7)</a:t>
            </a:r>
          </a:p>
          <a:p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　特典</a:t>
            </a:r>
            <a:r>
              <a:rPr kumimoji="1" lang="en-US" altLang="ja-JP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: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普通自転車</a:t>
            </a:r>
            <a:r>
              <a:rPr kumimoji="1" lang="en-US" altLang="ja-JP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1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時間</a:t>
            </a:r>
            <a:r>
              <a:rPr kumimoji="1" lang="en-US" altLang="ja-JP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/100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円引</a:t>
            </a:r>
            <a:endParaRPr kumimoji="1" lang="en-US" altLang="ja-JP" sz="1400" b="1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  <a:p>
            <a:r>
              <a:rPr kumimoji="1" lang="en-US" altLang="ja-JP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               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電動ｱｼｽﾄ付自転車</a:t>
            </a:r>
            <a:r>
              <a:rPr kumimoji="1" lang="en-US" altLang="ja-JP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1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時間</a:t>
            </a:r>
            <a:r>
              <a:rPr kumimoji="1" lang="en-US" altLang="ja-JP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/200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円引</a:t>
            </a:r>
            <a:endParaRPr kumimoji="1" lang="en-US" altLang="ja-JP" sz="1400" b="1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</p:txBody>
      </p:sp>
      <p:sp>
        <p:nvSpPr>
          <p:cNvPr id="71" name="賞品説明1">
            <a:extLst>
              <a:ext uri="{FF2B5EF4-FFF2-40B4-BE49-F238E27FC236}">
                <a16:creationId xmlns:a16="http://schemas.microsoft.com/office/drawing/2014/main" id="{434077CA-298A-4439-8FE5-5E5E19B48BD7}"/>
              </a:ext>
            </a:extLst>
          </p:cNvPr>
          <p:cNvSpPr txBox="1"/>
          <p:nvPr/>
        </p:nvSpPr>
        <p:spPr>
          <a:xfrm>
            <a:off x="3839785" y="8156141"/>
            <a:ext cx="2863939" cy="427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●旅館　さかえ（香美町村岡区大笹</a:t>
            </a:r>
            <a:r>
              <a:rPr kumimoji="1" lang="en-US" altLang="ja-JP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688</a:t>
            </a:r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）</a:t>
            </a:r>
            <a:endParaRPr kumimoji="1" lang="en-US" altLang="ja-JP" b="1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  <a:p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　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特典</a:t>
            </a:r>
            <a:r>
              <a:rPr kumimoji="1" lang="en-US" altLang="ja-JP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:</a:t>
            </a:r>
            <a:r>
              <a:rPr kumimoji="1" lang="ja-JP" altLang="en-US" sz="1400" b="1" spc="-100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宿泊料</a:t>
            </a:r>
            <a:r>
              <a:rPr kumimoji="1" lang="en-US" altLang="ja-JP" sz="1400" b="1" spc="-100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1,000</a:t>
            </a:r>
            <a:r>
              <a:rPr kumimoji="1" lang="ja-JP" altLang="en-US" sz="1400" b="1" spc="-100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円引（</a:t>
            </a:r>
            <a:r>
              <a:rPr kumimoji="1" lang="en-US" altLang="ja-JP" sz="1400" b="1" spc="-100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1</a:t>
            </a:r>
            <a:r>
              <a:rPr kumimoji="1" lang="ja-JP" altLang="en-US" sz="1400" b="1" spc="-100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泊</a:t>
            </a:r>
            <a:r>
              <a:rPr kumimoji="1" lang="en-US" altLang="ja-JP" sz="1400" b="1" spc="-100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2</a:t>
            </a:r>
            <a:r>
              <a:rPr kumimoji="1" lang="ja-JP" altLang="en-US" sz="1400" b="1" spc="-100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食）</a:t>
            </a:r>
            <a:endParaRPr kumimoji="1" lang="en-US" altLang="ja-JP" b="1" spc="-100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</p:txBody>
      </p:sp>
      <p:sp>
        <p:nvSpPr>
          <p:cNvPr id="72" name="賞品説明1">
            <a:extLst>
              <a:ext uri="{FF2B5EF4-FFF2-40B4-BE49-F238E27FC236}">
                <a16:creationId xmlns:a16="http://schemas.microsoft.com/office/drawing/2014/main" id="{1CD9686F-ACC4-CBE5-C087-24842595C17B}"/>
              </a:ext>
            </a:extLst>
          </p:cNvPr>
          <p:cNvSpPr txBox="1"/>
          <p:nvPr/>
        </p:nvSpPr>
        <p:spPr>
          <a:xfrm>
            <a:off x="3839006" y="6704031"/>
            <a:ext cx="3509497" cy="427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●おじろスキー場</a:t>
            </a:r>
            <a:r>
              <a:rPr kumimoji="1" lang="ja-JP" altLang="en-US" b="1" spc="-200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（香美町小代区大谷</a:t>
            </a:r>
            <a:r>
              <a:rPr kumimoji="1" lang="en-US" altLang="ja-JP" b="1" spc="-200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463</a:t>
            </a:r>
            <a:r>
              <a:rPr kumimoji="1" lang="ja-JP" altLang="en-US" b="1" spc="-200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）</a:t>
            </a:r>
            <a:endParaRPr kumimoji="1" lang="en-US" altLang="ja-JP" b="1" spc="-200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  <a:p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　特典</a:t>
            </a:r>
            <a:r>
              <a:rPr kumimoji="1" lang="en-US" altLang="ja-JP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: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大人リフト</a:t>
            </a:r>
            <a:r>
              <a:rPr kumimoji="1" lang="en-US" altLang="ja-JP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1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日券</a:t>
            </a:r>
            <a:r>
              <a:rPr kumimoji="1" lang="en-US" altLang="ja-JP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500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円引</a:t>
            </a:r>
            <a:endParaRPr kumimoji="1" lang="en-US" altLang="ja-JP" b="1" spc="-200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</p:txBody>
      </p:sp>
      <p:sp>
        <p:nvSpPr>
          <p:cNvPr id="73" name="賞品説明1">
            <a:extLst>
              <a:ext uri="{FF2B5EF4-FFF2-40B4-BE49-F238E27FC236}">
                <a16:creationId xmlns:a16="http://schemas.microsoft.com/office/drawing/2014/main" id="{3F317B1A-5A53-C622-EBCE-85B9BF7AE00C}"/>
              </a:ext>
            </a:extLst>
          </p:cNvPr>
          <p:cNvSpPr txBox="1"/>
          <p:nvPr/>
        </p:nvSpPr>
        <p:spPr>
          <a:xfrm>
            <a:off x="228381" y="7437065"/>
            <a:ext cx="3085607" cy="427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●たじま高原植物園（香美町村岡区和池</a:t>
            </a:r>
            <a:r>
              <a:rPr kumimoji="1" lang="en-US" altLang="ja-JP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709</a:t>
            </a:r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）</a:t>
            </a:r>
            <a:endParaRPr kumimoji="1" lang="en-US" altLang="ja-JP" b="1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  <a:p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　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特典</a:t>
            </a:r>
            <a:r>
              <a:rPr kumimoji="1" lang="en-US" altLang="ja-JP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: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大人</a:t>
            </a:r>
            <a:r>
              <a:rPr kumimoji="1" lang="en-US" altLang="ja-JP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100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円引、小学生</a:t>
            </a:r>
            <a:r>
              <a:rPr kumimoji="1" lang="en-US" altLang="ja-JP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50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円引</a:t>
            </a:r>
            <a:endParaRPr kumimoji="1" lang="en-US" altLang="ja-JP" b="1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</p:txBody>
      </p:sp>
      <p:sp>
        <p:nvSpPr>
          <p:cNvPr id="75" name="賞品説明1">
            <a:extLst>
              <a:ext uri="{FF2B5EF4-FFF2-40B4-BE49-F238E27FC236}">
                <a16:creationId xmlns:a16="http://schemas.microsoft.com/office/drawing/2014/main" id="{58AF6AA3-EF48-FACB-4484-0A47A5A04BA6}"/>
              </a:ext>
            </a:extLst>
          </p:cNvPr>
          <p:cNvSpPr txBox="1"/>
          <p:nvPr/>
        </p:nvSpPr>
        <p:spPr>
          <a:xfrm>
            <a:off x="172992" y="2395019"/>
            <a:ext cx="3022804" cy="427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●中華 白龍（香美町香住区香住</a:t>
            </a:r>
            <a:r>
              <a:rPr kumimoji="1" lang="en-US" altLang="ja-JP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1456-1</a:t>
            </a:r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）</a:t>
            </a:r>
            <a:endParaRPr kumimoji="1" lang="en-US" altLang="ja-JP" b="1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  <a:p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　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特典</a:t>
            </a:r>
            <a:r>
              <a:rPr kumimoji="1" lang="en-US" altLang="ja-JP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: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食事代から</a:t>
            </a:r>
            <a:r>
              <a:rPr kumimoji="1" lang="en-US" altLang="ja-JP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5%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割引</a:t>
            </a:r>
            <a:endParaRPr kumimoji="1" lang="en-US" altLang="ja-JP" b="1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</p:txBody>
      </p:sp>
      <p:sp>
        <p:nvSpPr>
          <p:cNvPr id="78" name="賞品説明1">
            <a:extLst>
              <a:ext uri="{FF2B5EF4-FFF2-40B4-BE49-F238E27FC236}">
                <a16:creationId xmlns:a16="http://schemas.microsoft.com/office/drawing/2014/main" id="{6AF9DF28-697D-3B7C-6D25-0F7CC657DAD6}"/>
              </a:ext>
            </a:extLst>
          </p:cNvPr>
          <p:cNvSpPr txBox="1"/>
          <p:nvPr/>
        </p:nvSpPr>
        <p:spPr>
          <a:xfrm>
            <a:off x="3826797" y="5264194"/>
            <a:ext cx="3587792" cy="427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●今子浦キャンプ場（香美町香住区境字今子）</a:t>
            </a:r>
            <a:endParaRPr kumimoji="1" lang="en-US" altLang="ja-JP" b="1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  <a:p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　</a:t>
            </a:r>
            <a:r>
              <a:rPr kumimoji="1" lang="ja-JP" altLang="en-US" sz="1400" b="1" spc="-100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特典</a:t>
            </a:r>
            <a:r>
              <a:rPr kumimoji="1" lang="en-US" altLang="ja-JP" sz="1400" b="1" spc="-100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:</a:t>
            </a:r>
            <a:r>
              <a:rPr kumimoji="1" lang="ja-JP" altLang="en-US" sz="1400" b="1" spc="-100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利用料金から</a:t>
            </a:r>
            <a:r>
              <a:rPr kumimoji="1" lang="en-US" altLang="ja-JP" sz="1400" b="1" spc="-100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100</a:t>
            </a:r>
            <a:r>
              <a:rPr kumimoji="1" lang="ja-JP" altLang="en-US" sz="1400" b="1" spc="-100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円引</a:t>
            </a:r>
            <a:endParaRPr kumimoji="1" lang="en-US" altLang="ja-JP" b="1" spc="-100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</p:txBody>
      </p:sp>
      <p:sp>
        <p:nvSpPr>
          <p:cNvPr id="79" name="賞品説明1">
            <a:extLst>
              <a:ext uri="{FF2B5EF4-FFF2-40B4-BE49-F238E27FC236}">
                <a16:creationId xmlns:a16="http://schemas.microsoft.com/office/drawing/2014/main" id="{2005D36D-0327-525B-9A95-DB67A4F5B1A2}"/>
              </a:ext>
            </a:extLst>
          </p:cNvPr>
          <p:cNvSpPr txBox="1"/>
          <p:nvPr/>
        </p:nvSpPr>
        <p:spPr>
          <a:xfrm>
            <a:off x="3837749" y="6014541"/>
            <a:ext cx="3708565" cy="427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●奥但馬･美方高原コテージ村</a:t>
            </a:r>
            <a:r>
              <a:rPr kumimoji="1" lang="en-US" altLang="ja-JP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(</a:t>
            </a:r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香美町小代区新屋</a:t>
            </a:r>
            <a:r>
              <a:rPr kumimoji="1" lang="en-US" altLang="ja-JP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1432)</a:t>
            </a:r>
          </a:p>
          <a:p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　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特典</a:t>
            </a:r>
            <a:r>
              <a:rPr kumimoji="1" lang="en-US" altLang="ja-JP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: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コテージ</a:t>
            </a:r>
            <a:r>
              <a:rPr kumimoji="1" lang="en-US" altLang="ja-JP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1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棟</a:t>
            </a:r>
            <a:r>
              <a:rPr kumimoji="1" lang="en-US" altLang="ja-JP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1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泊　</a:t>
            </a:r>
            <a:r>
              <a:rPr kumimoji="1" lang="en-US" altLang="ja-JP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1,000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円引</a:t>
            </a:r>
            <a:endParaRPr kumimoji="1" lang="en-US" altLang="ja-JP" b="1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</p:txBody>
      </p:sp>
      <p:sp>
        <p:nvSpPr>
          <p:cNvPr id="80" name="賞品説明1">
            <a:extLst>
              <a:ext uri="{FF2B5EF4-FFF2-40B4-BE49-F238E27FC236}">
                <a16:creationId xmlns:a16="http://schemas.microsoft.com/office/drawing/2014/main" id="{1DE86558-EE53-7893-6E39-E0BB3496F8DF}"/>
              </a:ext>
            </a:extLst>
          </p:cNvPr>
          <p:cNvSpPr txBox="1"/>
          <p:nvPr/>
        </p:nvSpPr>
        <p:spPr>
          <a:xfrm>
            <a:off x="170748" y="3113554"/>
            <a:ext cx="2923806" cy="427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●</a:t>
            </a:r>
            <a:r>
              <a:rPr kumimoji="1" lang="en-US" altLang="ja-JP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JINEN AN</a:t>
            </a:r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（香美町村岡区柤岡</a:t>
            </a:r>
            <a:r>
              <a:rPr kumimoji="1" lang="en-US" altLang="ja-JP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632</a:t>
            </a:r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）</a:t>
            </a:r>
            <a:endParaRPr kumimoji="1" lang="en-US" altLang="ja-JP" b="1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  <a:p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　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特典</a:t>
            </a:r>
            <a:r>
              <a:rPr kumimoji="1" lang="en-US" altLang="ja-JP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: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ドリンク</a:t>
            </a:r>
            <a:r>
              <a:rPr kumimoji="1" lang="en-US" altLang="ja-JP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50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円引</a:t>
            </a:r>
            <a:endParaRPr kumimoji="1" lang="en-US" altLang="ja-JP" b="1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</p:txBody>
      </p:sp>
      <p:sp>
        <p:nvSpPr>
          <p:cNvPr id="81" name="賞品説明1">
            <a:extLst>
              <a:ext uri="{FF2B5EF4-FFF2-40B4-BE49-F238E27FC236}">
                <a16:creationId xmlns:a16="http://schemas.microsoft.com/office/drawing/2014/main" id="{D0CC3236-FB61-0D36-ED2F-806B4B0ED038}"/>
              </a:ext>
            </a:extLst>
          </p:cNvPr>
          <p:cNvSpPr txBox="1"/>
          <p:nvPr/>
        </p:nvSpPr>
        <p:spPr>
          <a:xfrm>
            <a:off x="184892" y="4547334"/>
            <a:ext cx="3586970" cy="427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●にしとも かに市場（香美町香住区香住</a:t>
            </a:r>
            <a:r>
              <a:rPr kumimoji="1" lang="en-US" altLang="ja-JP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1452</a:t>
            </a:r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）</a:t>
            </a:r>
            <a:endParaRPr kumimoji="1" lang="en-US" altLang="ja-JP" b="1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  <a:p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　</a:t>
            </a:r>
            <a:r>
              <a:rPr kumimoji="1" lang="ja-JP" altLang="en-US" sz="1400" b="1" spc="-20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特典</a:t>
            </a:r>
            <a:r>
              <a:rPr kumimoji="1" lang="en-US" altLang="ja-JP" sz="1400" b="1" spc="-20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:1,000</a:t>
            </a:r>
            <a:r>
              <a:rPr kumimoji="1" lang="ja-JP" altLang="en-US" sz="1400" b="1" spc="-20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円以上購入でのり佃煮</a:t>
            </a:r>
            <a:r>
              <a:rPr kumimoji="1" lang="en-US" altLang="ja-JP" sz="1400" b="1" spc="-20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1</a:t>
            </a:r>
            <a:r>
              <a:rPr kumimoji="1" lang="ja-JP" altLang="en-US" sz="1400" b="1" spc="-20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つ進呈</a:t>
            </a:r>
            <a:endParaRPr kumimoji="1" lang="en-US" altLang="ja-JP" b="1" spc="-20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</p:txBody>
      </p:sp>
      <p:sp>
        <p:nvSpPr>
          <p:cNvPr id="82" name="賞品説明1">
            <a:extLst>
              <a:ext uri="{FF2B5EF4-FFF2-40B4-BE49-F238E27FC236}">
                <a16:creationId xmlns:a16="http://schemas.microsoft.com/office/drawing/2014/main" id="{F3FF1278-6D4E-4F89-F2EC-45E033E27D0F}"/>
              </a:ext>
            </a:extLst>
          </p:cNvPr>
          <p:cNvSpPr txBox="1"/>
          <p:nvPr/>
        </p:nvSpPr>
        <p:spPr>
          <a:xfrm>
            <a:off x="197748" y="3827164"/>
            <a:ext cx="3258284" cy="427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●森ちゃんの隠れ家（香美町村岡区鹿田</a:t>
            </a:r>
            <a:r>
              <a:rPr kumimoji="1" lang="en-US" altLang="ja-JP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111-1</a:t>
            </a:r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）</a:t>
            </a:r>
            <a:endParaRPr kumimoji="1" lang="en-US" altLang="ja-JP" b="1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  <a:p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　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特典</a:t>
            </a:r>
            <a:r>
              <a:rPr kumimoji="1" lang="en-US" altLang="ja-JP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: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ドリンク</a:t>
            </a:r>
            <a:r>
              <a:rPr kumimoji="1" lang="en-US" altLang="ja-JP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50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円引</a:t>
            </a:r>
            <a:endParaRPr kumimoji="1" lang="en-US" altLang="ja-JP" sz="1400" b="1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</p:txBody>
      </p:sp>
      <p:sp>
        <p:nvSpPr>
          <p:cNvPr id="83" name="賞品説明1">
            <a:extLst>
              <a:ext uri="{FF2B5EF4-FFF2-40B4-BE49-F238E27FC236}">
                <a16:creationId xmlns:a16="http://schemas.microsoft.com/office/drawing/2014/main" id="{5F430796-F255-654A-A95B-27B8E6D23609}"/>
              </a:ext>
            </a:extLst>
          </p:cNvPr>
          <p:cNvSpPr txBox="1"/>
          <p:nvPr/>
        </p:nvSpPr>
        <p:spPr>
          <a:xfrm>
            <a:off x="3828303" y="1582669"/>
            <a:ext cx="3093213" cy="659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●</a:t>
            </a:r>
            <a:r>
              <a:rPr kumimoji="1" lang="en-US" altLang="ja-JP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CRUMB bread</a:t>
            </a:r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＆</a:t>
            </a:r>
            <a:r>
              <a:rPr kumimoji="1" lang="en-US" altLang="ja-JP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coffee</a:t>
            </a:r>
          </a:p>
          <a:p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　（香美町香住区七日市</a:t>
            </a:r>
            <a:r>
              <a:rPr kumimoji="1" lang="en-US" altLang="ja-JP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398-1</a:t>
            </a:r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）</a:t>
            </a:r>
            <a:endParaRPr kumimoji="1" lang="en-US" altLang="ja-JP" b="1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  <a:p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　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特典</a:t>
            </a:r>
            <a:r>
              <a:rPr kumimoji="1" lang="en-US" altLang="ja-JP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:1,000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円以上購入で</a:t>
            </a:r>
            <a:r>
              <a:rPr kumimoji="1" lang="en-US" altLang="ja-JP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100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円引</a:t>
            </a:r>
            <a:endParaRPr kumimoji="1" lang="en-US" altLang="ja-JP" b="1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</p:txBody>
      </p:sp>
      <p:sp>
        <p:nvSpPr>
          <p:cNvPr id="84" name="賞品説明1">
            <a:extLst>
              <a:ext uri="{FF2B5EF4-FFF2-40B4-BE49-F238E27FC236}">
                <a16:creationId xmlns:a16="http://schemas.microsoft.com/office/drawing/2014/main" id="{FA9DA2C8-BA67-45A8-BF09-00411BA57DBA}"/>
              </a:ext>
            </a:extLst>
          </p:cNvPr>
          <p:cNvSpPr txBox="1"/>
          <p:nvPr/>
        </p:nvSpPr>
        <p:spPr>
          <a:xfrm>
            <a:off x="3846710" y="3823455"/>
            <a:ext cx="3545376" cy="427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●</a:t>
            </a:r>
            <a:r>
              <a:rPr kumimoji="1" lang="en-US" altLang="ja-JP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JF</a:t>
            </a:r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但馬統括本部遊漁館（香美町香住区若松</a:t>
            </a:r>
            <a:r>
              <a:rPr kumimoji="1" lang="en-US" altLang="ja-JP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748</a:t>
            </a:r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）</a:t>
            </a:r>
            <a:endParaRPr kumimoji="1" lang="en-US" altLang="ja-JP" b="1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  <a:p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　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特典</a:t>
            </a:r>
            <a:r>
              <a:rPr kumimoji="1" lang="en-US" altLang="ja-JP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: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購入代金から</a:t>
            </a:r>
            <a:r>
              <a:rPr kumimoji="1" lang="en-US" altLang="ja-JP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1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割引</a:t>
            </a:r>
            <a:endParaRPr kumimoji="1" lang="en-US" altLang="ja-JP" b="1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</p:txBody>
      </p:sp>
      <p:sp>
        <p:nvSpPr>
          <p:cNvPr id="86" name="賞品説明1">
            <a:extLst>
              <a:ext uri="{FF2B5EF4-FFF2-40B4-BE49-F238E27FC236}">
                <a16:creationId xmlns:a16="http://schemas.microsoft.com/office/drawing/2014/main" id="{FAEF27E9-EE5C-7CD0-5950-ED752E849DBA}"/>
              </a:ext>
            </a:extLst>
          </p:cNvPr>
          <p:cNvSpPr txBox="1"/>
          <p:nvPr/>
        </p:nvSpPr>
        <p:spPr>
          <a:xfrm>
            <a:off x="3829051" y="2392128"/>
            <a:ext cx="3602482" cy="427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●焼き菓子と珈琲のお店 時と</a:t>
            </a:r>
            <a:r>
              <a:rPr kumimoji="1" lang="en-US" altLang="ja-JP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(</a:t>
            </a:r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香美町香住区余部</a:t>
            </a:r>
            <a:r>
              <a:rPr kumimoji="1" lang="en-US" altLang="ja-JP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1542)</a:t>
            </a:r>
          </a:p>
          <a:p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　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特典</a:t>
            </a:r>
            <a:r>
              <a:rPr kumimoji="1" lang="en-US" altLang="ja-JP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:1,000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円以上購入でｸｯｷｰ</a:t>
            </a:r>
            <a:r>
              <a:rPr kumimoji="1" lang="en-US" altLang="ja-JP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1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袋進呈</a:t>
            </a:r>
            <a:endParaRPr kumimoji="1" lang="en-US" altLang="ja-JP" b="1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</p:txBody>
      </p:sp>
      <p:sp>
        <p:nvSpPr>
          <p:cNvPr id="88" name="賞品説明1">
            <a:extLst>
              <a:ext uri="{FF2B5EF4-FFF2-40B4-BE49-F238E27FC236}">
                <a16:creationId xmlns:a16="http://schemas.microsoft.com/office/drawing/2014/main" id="{71B03AD1-1287-E39C-215F-93106C988776}"/>
              </a:ext>
            </a:extLst>
          </p:cNvPr>
          <p:cNvSpPr txBox="1"/>
          <p:nvPr/>
        </p:nvSpPr>
        <p:spPr>
          <a:xfrm>
            <a:off x="200915" y="8870646"/>
            <a:ext cx="3483822" cy="427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0" i="0" dirty="0">
                <a:solidFill>
                  <a:schemeClr val="tx1"/>
                </a:solidFill>
                <a:effectLst/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●旅館　なかや</a:t>
            </a:r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（香美町村岡区大笹</a:t>
            </a:r>
            <a:r>
              <a:rPr kumimoji="1" lang="en-US" altLang="ja-JP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755-1</a:t>
            </a:r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）</a:t>
            </a:r>
            <a:endParaRPr kumimoji="1" lang="en-US" altLang="ja-JP" b="1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  <a:p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　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特典</a:t>
            </a:r>
            <a:r>
              <a:rPr kumimoji="1" lang="en-US" altLang="ja-JP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: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宿泊料</a:t>
            </a:r>
            <a:r>
              <a:rPr kumimoji="1" lang="en-US" altLang="ja-JP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1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割引</a:t>
            </a:r>
            <a:endParaRPr kumimoji="1" lang="en-US" altLang="ja-JP" b="1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</p:txBody>
      </p:sp>
      <p:sp>
        <p:nvSpPr>
          <p:cNvPr id="89" name="賞品説明1">
            <a:extLst>
              <a:ext uri="{FF2B5EF4-FFF2-40B4-BE49-F238E27FC236}">
                <a16:creationId xmlns:a16="http://schemas.microsoft.com/office/drawing/2014/main" id="{E05847B2-7E88-EBA7-B5D1-D2E6AE3252F4}"/>
              </a:ext>
            </a:extLst>
          </p:cNvPr>
          <p:cNvSpPr txBox="1"/>
          <p:nvPr/>
        </p:nvSpPr>
        <p:spPr>
          <a:xfrm>
            <a:off x="196236" y="8137137"/>
            <a:ext cx="3532722" cy="427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●夕香楼　しょう和（香美町香住区七日市</a:t>
            </a:r>
            <a:r>
              <a:rPr kumimoji="1" lang="en-US" altLang="ja-JP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312-1</a:t>
            </a:r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）</a:t>
            </a:r>
            <a:endParaRPr kumimoji="1" lang="en-US" altLang="ja-JP" b="1" spc="-200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  <a:p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　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特典</a:t>
            </a:r>
            <a:r>
              <a:rPr kumimoji="1" lang="en-US" altLang="ja-JP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: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宿泊の方に香住鶴冷酒</a:t>
            </a:r>
            <a:r>
              <a:rPr kumimoji="1" lang="en-US" altLang="ja-JP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1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合サービス</a:t>
            </a:r>
            <a:endParaRPr kumimoji="1" lang="en-US" altLang="ja-JP" b="1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</p:txBody>
      </p:sp>
      <p:sp>
        <p:nvSpPr>
          <p:cNvPr id="90" name="賞品説明1">
            <a:extLst>
              <a:ext uri="{FF2B5EF4-FFF2-40B4-BE49-F238E27FC236}">
                <a16:creationId xmlns:a16="http://schemas.microsoft.com/office/drawing/2014/main" id="{A5779742-E606-4206-CA1C-E309F48C4E1D}"/>
              </a:ext>
            </a:extLst>
          </p:cNvPr>
          <p:cNvSpPr txBox="1"/>
          <p:nvPr/>
        </p:nvSpPr>
        <p:spPr>
          <a:xfrm>
            <a:off x="208163" y="6715410"/>
            <a:ext cx="3515662" cy="427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●スカイバレイスキー場（香美町村岡区中大谷</a:t>
            </a:r>
            <a:r>
              <a:rPr kumimoji="1" lang="en-US" altLang="ja-JP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701</a:t>
            </a:r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）</a:t>
            </a:r>
            <a:endParaRPr kumimoji="1" lang="en-US" altLang="ja-JP" b="1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  <a:p>
            <a:r>
              <a:rPr kumimoji="1" lang="ja-JP" altLang="en-US" b="1" spc="-200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　</a:t>
            </a:r>
            <a:r>
              <a:rPr kumimoji="1" lang="ja-JP" altLang="en-US" sz="1400" b="1" spc="-150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特典：リフト</a:t>
            </a:r>
            <a:r>
              <a:rPr kumimoji="1" lang="en-US" altLang="ja-JP" sz="1400" b="1" spc="-150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1</a:t>
            </a:r>
            <a:r>
              <a:rPr kumimoji="1" lang="ja-JP" altLang="en-US" sz="1400" b="1" spc="-150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日券</a:t>
            </a:r>
            <a:r>
              <a:rPr kumimoji="1" lang="en-US" altLang="ja-JP" sz="1400" b="1" spc="-150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+</a:t>
            </a:r>
            <a:r>
              <a:rPr kumimoji="1" lang="ja-JP" altLang="en-US" sz="1400" b="1" spc="-150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食事券</a:t>
            </a:r>
            <a:r>
              <a:rPr kumimoji="1" lang="en-US" altLang="ja-JP" sz="1400" b="1" spc="-150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500</a:t>
            </a:r>
            <a:r>
              <a:rPr kumimoji="1" lang="ja-JP" altLang="en-US" sz="1400" b="1" spc="-150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円引</a:t>
            </a:r>
            <a:endParaRPr kumimoji="1" lang="en-US" altLang="ja-JP" b="1" spc="-150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</p:txBody>
      </p:sp>
      <p:sp>
        <p:nvSpPr>
          <p:cNvPr id="92" name="賞品説明1">
            <a:extLst>
              <a:ext uri="{FF2B5EF4-FFF2-40B4-BE49-F238E27FC236}">
                <a16:creationId xmlns:a16="http://schemas.microsoft.com/office/drawing/2014/main" id="{0DFF43C1-84BB-B27F-8620-C17F8A1D886E}"/>
              </a:ext>
            </a:extLst>
          </p:cNvPr>
          <p:cNvSpPr txBox="1"/>
          <p:nvPr/>
        </p:nvSpPr>
        <p:spPr>
          <a:xfrm>
            <a:off x="192147" y="5281940"/>
            <a:ext cx="3716481" cy="434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● ﾄｷﾜへるし～ｶﾌｪさとの風（香美町香住区三谷</a:t>
            </a:r>
            <a:r>
              <a:rPr kumimoji="1" lang="en-US" altLang="ja-JP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735</a:t>
            </a:r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）</a:t>
            </a:r>
            <a:endParaRPr kumimoji="1" lang="en-US" altLang="ja-JP" b="1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  <a:p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　</a:t>
            </a:r>
            <a:r>
              <a:rPr kumimoji="1" lang="ja-JP" altLang="en-US" sz="1400" b="1" spc="-140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特典</a:t>
            </a:r>
            <a:r>
              <a:rPr kumimoji="1" lang="en-US" altLang="ja-JP" sz="1400" b="1" spc="-140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:1,000</a:t>
            </a:r>
            <a:r>
              <a:rPr kumimoji="1" lang="ja-JP" altLang="en-US" sz="1400" b="1" spc="-140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円以上購入でﾄｷﾜ調味料</a:t>
            </a:r>
            <a:r>
              <a:rPr kumimoji="1" lang="en-US" altLang="ja-JP" sz="1400" b="1" spc="-140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(100ml)</a:t>
            </a:r>
            <a:r>
              <a:rPr kumimoji="1" lang="ja-JP" altLang="en-US" sz="1400" b="1" spc="-140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進呈</a:t>
            </a:r>
            <a:endParaRPr kumimoji="1" lang="en-US" altLang="ja-JP" b="1" spc="-140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</p:txBody>
      </p:sp>
      <p:sp>
        <p:nvSpPr>
          <p:cNvPr id="93" name="賞品説明1">
            <a:extLst>
              <a:ext uri="{FF2B5EF4-FFF2-40B4-BE49-F238E27FC236}">
                <a16:creationId xmlns:a16="http://schemas.microsoft.com/office/drawing/2014/main" id="{4A23F652-E2D1-FC4C-0D6D-C282869DD8C1}"/>
              </a:ext>
            </a:extLst>
          </p:cNvPr>
          <p:cNvSpPr txBox="1"/>
          <p:nvPr/>
        </p:nvSpPr>
        <p:spPr>
          <a:xfrm>
            <a:off x="167279" y="940109"/>
            <a:ext cx="3458179" cy="427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●温泉保養館 おじろん（香美町小代区大谷</a:t>
            </a:r>
            <a:r>
              <a:rPr kumimoji="1" lang="en-US" altLang="ja-JP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510-1</a:t>
            </a:r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）</a:t>
            </a:r>
            <a:endParaRPr kumimoji="1" lang="en-US" altLang="ja-JP" b="1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  <a:p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　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特典</a:t>
            </a:r>
            <a:r>
              <a:rPr kumimoji="1" lang="en-US" altLang="ja-JP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: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タオル進呈</a:t>
            </a:r>
            <a:endParaRPr kumimoji="1" lang="en-US" altLang="ja-JP" b="1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</p:txBody>
      </p:sp>
      <p:sp>
        <p:nvSpPr>
          <p:cNvPr id="95" name="賞品説明1">
            <a:extLst>
              <a:ext uri="{FF2B5EF4-FFF2-40B4-BE49-F238E27FC236}">
                <a16:creationId xmlns:a16="http://schemas.microsoft.com/office/drawing/2014/main" id="{389D4EFF-246A-BF88-BA3C-A6C1D07E5B16}"/>
              </a:ext>
            </a:extLst>
          </p:cNvPr>
          <p:cNvSpPr txBox="1"/>
          <p:nvPr/>
        </p:nvSpPr>
        <p:spPr>
          <a:xfrm>
            <a:off x="3810847" y="943542"/>
            <a:ext cx="3333818" cy="427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●かに八代　れんが亭（香美町香住区香住</a:t>
            </a:r>
            <a:r>
              <a:rPr kumimoji="1" lang="en-US" altLang="ja-JP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1452</a:t>
            </a:r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）</a:t>
            </a:r>
            <a:endParaRPr kumimoji="1" lang="en-US" altLang="ja-JP" b="1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  <a:p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　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特典</a:t>
            </a:r>
            <a:r>
              <a:rPr kumimoji="1" lang="en-US" altLang="ja-JP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: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食事代から</a:t>
            </a:r>
            <a:r>
              <a:rPr kumimoji="1" lang="en-US" altLang="ja-JP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5%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割引</a:t>
            </a:r>
            <a:endParaRPr kumimoji="1" lang="en-US" altLang="ja-JP" b="1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</p:txBody>
      </p:sp>
      <p:sp>
        <p:nvSpPr>
          <p:cNvPr id="97" name="賞品説明1">
            <a:extLst>
              <a:ext uri="{FF2B5EF4-FFF2-40B4-BE49-F238E27FC236}">
                <a16:creationId xmlns:a16="http://schemas.microsoft.com/office/drawing/2014/main" id="{58F56635-0BDB-6052-CB52-ADA069F0AD6B}"/>
              </a:ext>
            </a:extLst>
          </p:cNvPr>
          <p:cNvSpPr txBox="1"/>
          <p:nvPr/>
        </p:nvSpPr>
        <p:spPr>
          <a:xfrm>
            <a:off x="3824263" y="3130133"/>
            <a:ext cx="3647914" cy="427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●麺屋 てんかむてき村岡店（香美町村岡区大糠</a:t>
            </a:r>
            <a:r>
              <a:rPr kumimoji="1" lang="en-US" altLang="ja-JP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26-1</a:t>
            </a:r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）</a:t>
            </a:r>
            <a:endParaRPr kumimoji="1" lang="en-US" altLang="ja-JP" b="1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  <a:p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　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特典</a:t>
            </a:r>
            <a:r>
              <a:rPr kumimoji="1" lang="en-US" altLang="ja-JP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: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食事利用でｹﾞﾝｺﾂからあげ</a:t>
            </a:r>
            <a:r>
              <a:rPr kumimoji="1" lang="en-US" altLang="ja-JP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1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個ｻｰﾋﾞｽ</a:t>
            </a:r>
            <a:endParaRPr kumimoji="1" lang="en-US" altLang="ja-JP" b="1" spc="-200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</p:txBody>
      </p:sp>
      <p:sp>
        <p:nvSpPr>
          <p:cNvPr id="99" name="賞品説明1">
            <a:extLst>
              <a:ext uri="{FF2B5EF4-FFF2-40B4-BE49-F238E27FC236}">
                <a16:creationId xmlns:a16="http://schemas.microsoft.com/office/drawing/2014/main" id="{A9C25FB7-B6BE-5857-61DA-4DA10F8E6F84}"/>
              </a:ext>
            </a:extLst>
          </p:cNvPr>
          <p:cNvSpPr txBox="1"/>
          <p:nvPr/>
        </p:nvSpPr>
        <p:spPr>
          <a:xfrm>
            <a:off x="173977" y="1588715"/>
            <a:ext cx="3022804" cy="613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●プラージュ（夕香楼 しょう和内カフェ）</a:t>
            </a:r>
            <a:endParaRPr kumimoji="1" lang="en-US" altLang="ja-JP" b="1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  <a:p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（香美町香住区七日市</a:t>
            </a:r>
            <a:r>
              <a:rPr kumimoji="1" lang="en-US" altLang="ja-JP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312-1</a:t>
            </a:r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）</a:t>
            </a:r>
            <a:endParaRPr kumimoji="1" lang="en-US" altLang="ja-JP" b="1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  <a:p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　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特典</a:t>
            </a:r>
            <a:r>
              <a:rPr kumimoji="1" lang="en-US" altLang="ja-JP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: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ソフトクリーム</a:t>
            </a:r>
            <a:r>
              <a:rPr kumimoji="1" lang="en-US" altLang="ja-JP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1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本サービス</a:t>
            </a:r>
            <a:endParaRPr kumimoji="1" lang="en-US" altLang="ja-JP" b="1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</p:txBody>
      </p:sp>
      <p:sp>
        <p:nvSpPr>
          <p:cNvPr id="100" name="賞品説明1">
            <a:extLst>
              <a:ext uri="{FF2B5EF4-FFF2-40B4-BE49-F238E27FC236}">
                <a16:creationId xmlns:a16="http://schemas.microsoft.com/office/drawing/2014/main" id="{B59A5760-1686-0B4E-DB61-55DC33FABA57}"/>
              </a:ext>
            </a:extLst>
          </p:cNvPr>
          <p:cNvSpPr txBox="1"/>
          <p:nvPr/>
        </p:nvSpPr>
        <p:spPr>
          <a:xfrm>
            <a:off x="3824358" y="4530996"/>
            <a:ext cx="3647049" cy="427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● 香住鶴 直売店 福智屋（香美町香住区小原</a:t>
            </a:r>
            <a:r>
              <a:rPr kumimoji="1" lang="en-US" altLang="ja-JP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600-2</a:t>
            </a:r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）</a:t>
            </a:r>
            <a:endParaRPr kumimoji="1" lang="en-US" altLang="ja-JP" b="1" spc="-200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  <a:p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　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特典</a:t>
            </a:r>
            <a:r>
              <a:rPr kumimoji="1" lang="en-US" altLang="ja-JP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:1,000</a:t>
            </a:r>
            <a:r>
              <a:rPr kumimoji="1" lang="ja-JP" altLang="en-US" sz="1400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円以上購入でｵﾘｼﾞﾅﾙｸﾞｯｽﾞ進呈</a:t>
            </a:r>
            <a:endParaRPr kumimoji="1" lang="en-US" altLang="ja-JP" b="1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</p:txBody>
      </p:sp>
      <p:sp>
        <p:nvSpPr>
          <p:cNvPr id="6" name="賞品説明1">
            <a:extLst>
              <a:ext uri="{FF2B5EF4-FFF2-40B4-BE49-F238E27FC236}">
                <a16:creationId xmlns:a16="http://schemas.microsoft.com/office/drawing/2014/main" id="{51118723-1F16-81A4-CA12-A134B79B6529}"/>
              </a:ext>
            </a:extLst>
          </p:cNvPr>
          <p:cNvSpPr txBox="1"/>
          <p:nvPr/>
        </p:nvSpPr>
        <p:spPr>
          <a:xfrm>
            <a:off x="227047" y="5903639"/>
            <a:ext cx="3227673" cy="59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●けび大池キャンプ＆バンガロー村</a:t>
            </a:r>
            <a:endParaRPr kumimoji="1" lang="en-US" altLang="ja-JP" b="1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  <a:p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  　（香美町村岡区柤岡</a:t>
            </a:r>
            <a:r>
              <a:rPr kumimoji="1" lang="en-US" altLang="ja-JP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1064-2</a:t>
            </a:r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）</a:t>
            </a:r>
            <a:endParaRPr kumimoji="1" lang="en-US" altLang="ja-JP" b="1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  <a:p>
            <a:r>
              <a:rPr kumimoji="1" lang="ja-JP" altLang="en-US" b="1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　</a:t>
            </a:r>
            <a:r>
              <a:rPr kumimoji="1" lang="ja-JP" altLang="en-US" sz="1400" b="1" spc="-200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特典：宿泊の方にﾃﾆｽｺｰﾄ</a:t>
            </a:r>
            <a:r>
              <a:rPr kumimoji="1" lang="en-US" altLang="ja-JP" sz="1400" b="1" spc="-200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1</a:t>
            </a:r>
            <a:r>
              <a:rPr kumimoji="1" lang="ja-JP" altLang="en-US" sz="1400" b="1" spc="-200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ｺｰﾄ</a:t>
            </a:r>
            <a:r>
              <a:rPr kumimoji="1" lang="en-US" altLang="ja-JP" sz="1400" b="1" spc="-200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1</a:t>
            </a:r>
            <a:r>
              <a:rPr kumimoji="1" lang="ja-JP" altLang="en-US" sz="1400" b="1" spc="-200" dirty="0"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時間無料</a:t>
            </a:r>
            <a:endParaRPr kumimoji="1" lang="en-US" altLang="ja-JP" b="1" spc="-200" dirty="0">
              <a:solidFill>
                <a:schemeClr val="tx1"/>
              </a:solidFill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</p:txBody>
      </p:sp>
      <p:pic>
        <p:nvPicPr>
          <p:cNvPr id="45" name="図 44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E66F1E8B-FE8B-4E91-4BB2-A025578C97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8" t="35458" r="48735" b="57721"/>
          <a:stretch/>
        </p:blipFill>
        <p:spPr>
          <a:xfrm>
            <a:off x="836158" y="9979428"/>
            <a:ext cx="3793735" cy="473821"/>
          </a:xfrm>
          <a:prstGeom prst="rect">
            <a:avLst/>
          </a:prstGeom>
        </p:spPr>
      </p:pic>
      <p:sp>
        <p:nvSpPr>
          <p:cNvPr id="3" name="応募締切">
            <a:extLst>
              <a:ext uri="{FF2B5EF4-FFF2-40B4-BE49-F238E27FC236}">
                <a16:creationId xmlns:a16="http://schemas.microsoft.com/office/drawing/2014/main" id="{B418E812-9E86-E654-0D26-4E6295585B64}"/>
              </a:ext>
            </a:extLst>
          </p:cNvPr>
          <p:cNvSpPr txBox="1"/>
          <p:nvPr/>
        </p:nvSpPr>
        <p:spPr>
          <a:xfrm>
            <a:off x="956394" y="10042079"/>
            <a:ext cx="4013073" cy="2123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kumimoji="1" lang="ja-JP" altLang="en-US" sz="1200" b="1" i="0" dirty="0">
                <a:ln w="3175">
                  <a:noFill/>
                </a:ln>
                <a:solidFill>
                  <a:schemeClr val="tx1"/>
                </a:solidFill>
                <a:effectLst/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その他、但馬内には</a:t>
            </a:r>
            <a:r>
              <a:rPr kumimoji="1" lang="en-US" altLang="ja-JP" sz="1200" b="1" i="0" dirty="0">
                <a:ln w="3175">
                  <a:noFill/>
                </a:ln>
                <a:solidFill>
                  <a:schemeClr val="tx1"/>
                </a:solidFill>
                <a:effectLst/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200</a:t>
            </a:r>
            <a:r>
              <a:rPr kumimoji="1" lang="ja-JP" altLang="en-US" sz="1200" b="1" i="0" dirty="0">
                <a:ln w="3175">
                  <a:noFill/>
                </a:ln>
                <a:solidFill>
                  <a:schemeClr val="tx1"/>
                </a:solidFill>
                <a:effectLst/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以上の協賛店がありま</a:t>
            </a:r>
            <a:r>
              <a:rPr kumimoji="1" lang="ja-JP" altLang="en-US" sz="1200" b="1" dirty="0">
                <a:ln w="3175">
                  <a:noFill/>
                </a:ln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す！</a:t>
            </a:r>
            <a:endParaRPr kumimoji="1" lang="en-US" altLang="ja-JP" sz="1200" b="1" i="0" dirty="0">
              <a:ln w="3175">
                <a:noFill/>
              </a:ln>
              <a:solidFill>
                <a:schemeClr val="tx1"/>
              </a:solidFill>
              <a:effectLst/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</p:txBody>
      </p:sp>
      <p:sp>
        <p:nvSpPr>
          <p:cNvPr id="28" name="応募締切">
            <a:extLst>
              <a:ext uri="{FF2B5EF4-FFF2-40B4-BE49-F238E27FC236}">
                <a16:creationId xmlns:a16="http://schemas.microsoft.com/office/drawing/2014/main" id="{B171E322-7177-29B4-42BA-E802ACF51FEF}"/>
              </a:ext>
            </a:extLst>
          </p:cNvPr>
          <p:cNvSpPr txBox="1"/>
          <p:nvPr/>
        </p:nvSpPr>
        <p:spPr>
          <a:xfrm>
            <a:off x="1118604" y="10172321"/>
            <a:ext cx="2401101" cy="31237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kumimoji="1" lang="ja-JP" altLang="en-US" sz="1200" b="1" dirty="0">
                <a:ln w="3175">
                  <a:noFill/>
                </a:ln>
                <a:solidFill>
                  <a:schemeClr val="tx1"/>
                </a:solidFill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チェックしてみてくださいね♪</a:t>
            </a:r>
            <a:endParaRPr kumimoji="1" lang="en-US" altLang="ja-JP" sz="1200" b="1" i="0" dirty="0">
              <a:ln w="3175">
                <a:noFill/>
              </a:ln>
              <a:solidFill>
                <a:schemeClr val="tx1"/>
              </a:solidFill>
              <a:effectLst/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</p:txBody>
      </p:sp>
      <p:sp>
        <p:nvSpPr>
          <p:cNvPr id="9" name="応募締切">
            <a:extLst>
              <a:ext uri="{FF2B5EF4-FFF2-40B4-BE49-F238E27FC236}">
                <a16:creationId xmlns:a16="http://schemas.microsoft.com/office/drawing/2014/main" id="{E8553FB9-4903-096F-ADAF-2AF4BF584ADD}"/>
              </a:ext>
            </a:extLst>
          </p:cNvPr>
          <p:cNvSpPr txBox="1"/>
          <p:nvPr/>
        </p:nvSpPr>
        <p:spPr>
          <a:xfrm>
            <a:off x="258480" y="9477438"/>
            <a:ext cx="4580378" cy="33271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kumimoji="1" lang="en-US" altLang="ja-JP" sz="1000" b="1" i="0" dirty="0">
                <a:ln w="3175">
                  <a:noFill/>
                </a:ln>
                <a:solidFill>
                  <a:schemeClr val="tx1"/>
                </a:solidFill>
                <a:effectLst/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※</a:t>
            </a:r>
            <a:r>
              <a:rPr kumimoji="1" lang="ja-JP" altLang="en-US" sz="1000" b="1" i="0" dirty="0">
                <a:ln w="3175">
                  <a:noFill/>
                </a:ln>
                <a:solidFill>
                  <a:schemeClr val="tx1"/>
                </a:solidFill>
                <a:effectLst/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上記の内容は変更となる場合がありますのでご了承ください。</a:t>
            </a:r>
          </a:p>
        </p:txBody>
      </p:sp>
      <p:sp>
        <p:nvSpPr>
          <p:cNvPr id="47" name="応募締切">
            <a:extLst>
              <a:ext uri="{FF2B5EF4-FFF2-40B4-BE49-F238E27FC236}">
                <a16:creationId xmlns:a16="http://schemas.microsoft.com/office/drawing/2014/main" id="{AACA2015-17C9-D089-58A2-A7B4E4D44191}"/>
              </a:ext>
            </a:extLst>
          </p:cNvPr>
          <p:cNvSpPr txBox="1"/>
          <p:nvPr/>
        </p:nvSpPr>
        <p:spPr>
          <a:xfrm>
            <a:off x="259873" y="9638769"/>
            <a:ext cx="7074894" cy="33271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kumimoji="1" lang="en-US" altLang="ja-JP" sz="1000" b="1" i="0" dirty="0">
                <a:ln w="3175">
                  <a:noFill/>
                </a:ln>
                <a:solidFill>
                  <a:schemeClr val="tx1"/>
                </a:solidFill>
                <a:effectLst/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※</a:t>
            </a:r>
            <a:r>
              <a:rPr kumimoji="1" lang="ja-JP" altLang="en-US" sz="1000" b="1" i="0" dirty="0">
                <a:ln w="3175">
                  <a:noFill/>
                </a:ln>
                <a:solidFill>
                  <a:schemeClr val="tx1"/>
                </a:solidFill>
                <a:effectLst/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「年末年始、</a:t>
            </a:r>
            <a:r>
              <a:rPr kumimoji="1" lang="en-US" altLang="ja-JP" sz="1000" b="1" i="0" dirty="0">
                <a:ln w="3175">
                  <a:noFill/>
                </a:ln>
                <a:solidFill>
                  <a:schemeClr val="tx1"/>
                </a:solidFill>
                <a:effectLst/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GW</a:t>
            </a:r>
            <a:r>
              <a:rPr kumimoji="1" lang="ja-JP" altLang="en-US" sz="1000" b="1" i="0" dirty="0">
                <a:ln w="3175">
                  <a:noFill/>
                </a:ln>
                <a:solidFill>
                  <a:schemeClr val="tx1"/>
                </a:solidFill>
                <a:effectLst/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は除く」などの条件が設けられている場合があります。詳細は、但馬ファンクラブリーフレットや</a:t>
            </a:r>
            <a:endParaRPr kumimoji="1" lang="en-US" altLang="ja-JP" sz="1000" b="1" i="0" dirty="0">
              <a:ln w="3175">
                <a:noFill/>
              </a:ln>
              <a:solidFill>
                <a:schemeClr val="tx1"/>
              </a:solidFill>
              <a:effectLst/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</p:txBody>
      </p:sp>
      <p:sp>
        <p:nvSpPr>
          <p:cNvPr id="49" name="応募締切">
            <a:extLst>
              <a:ext uri="{FF2B5EF4-FFF2-40B4-BE49-F238E27FC236}">
                <a16:creationId xmlns:a16="http://schemas.microsoft.com/office/drawing/2014/main" id="{B1A46CA7-918D-BB84-859E-A97E11FC9361}"/>
              </a:ext>
            </a:extLst>
          </p:cNvPr>
          <p:cNvSpPr txBox="1"/>
          <p:nvPr/>
        </p:nvSpPr>
        <p:spPr>
          <a:xfrm>
            <a:off x="387951" y="9800787"/>
            <a:ext cx="1935097" cy="22195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kumimoji="1" lang="ja-JP" altLang="en-US" sz="1000" b="1" i="0" dirty="0">
                <a:ln w="3175">
                  <a:noFill/>
                </a:ln>
                <a:solidFill>
                  <a:schemeClr val="tx1"/>
                </a:solidFill>
                <a:effectLst/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公式</a:t>
            </a:r>
            <a:r>
              <a:rPr kumimoji="1" lang="en-US" altLang="ja-JP" sz="1000" b="1" i="0" dirty="0">
                <a:ln w="3175">
                  <a:noFill/>
                </a:ln>
                <a:solidFill>
                  <a:schemeClr val="tx1"/>
                </a:solidFill>
                <a:effectLst/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HP</a:t>
            </a:r>
            <a:r>
              <a:rPr kumimoji="1" lang="ja-JP" altLang="en-US" sz="1000" b="1" i="0" dirty="0">
                <a:ln w="3175">
                  <a:noFill/>
                </a:ln>
                <a:solidFill>
                  <a:schemeClr val="tx1"/>
                </a:solidFill>
                <a:effectLst/>
                <a:latin typeface="源柔ゴシック Bold" panose="020B0602020203020207" pitchFamily="50" charset="-128"/>
                <a:ea typeface="源柔ゴシック Bold" panose="020B0602020203020207" pitchFamily="50" charset="-128"/>
                <a:cs typeface="源柔ゴシック Bold" panose="020B0602020203020207" pitchFamily="50" charset="-128"/>
              </a:rPr>
              <a:t>でご確認ください。</a:t>
            </a:r>
            <a:endParaRPr kumimoji="1" lang="en-US" altLang="ja-JP" sz="1000" b="1" i="0" dirty="0">
              <a:ln w="3175">
                <a:noFill/>
              </a:ln>
              <a:solidFill>
                <a:schemeClr val="tx1"/>
              </a:solidFill>
              <a:effectLst/>
              <a:latin typeface="源柔ゴシック Bold" panose="020B0602020203020207" pitchFamily="50" charset="-128"/>
              <a:ea typeface="源柔ゴシック Bold" panose="020B0602020203020207" pitchFamily="50" charset="-128"/>
              <a:cs typeface="源柔ゴシック Bold" panose="020B06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0516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softEdge rad="393700"/>
        </a:effectLst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2962</TotalTime>
  <Words>930</Words>
  <Application>Microsoft Office PowerPoint</Application>
  <PresentationFormat>ユーザー設定</PresentationFormat>
  <Paragraphs>95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HG創英角ﾎﾟｯﾌﾟ体</vt:lpstr>
      <vt:lpstr>UD デジタル 教科書体 NK-B</vt:lpstr>
      <vt:lpstr>あんずもじ2020</vt:lpstr>
      <vt:lpstr>源柔ゴシック Bold</vt:lpstr>
      <vt:lpstr>游ゴシック</vt:lpstr>
      <vt:lpstr>Arial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A4_tate_tajimafc20240215</dc:title>
  <dc:creator>biztel</dc:creator>
  <cp:lastModifiedBy>但馬広域行政事務組合</cp:lastModifiedBy>
  <cp:revision>254</cp:revision>
  <cp:lastPrinted>2025-09-12T03:38:06Z</cp:lastPrinted>
  <dcterms:created xsi:type="dcterms:W3CDTF">2017-07-31T10:46:25Z</dcterms:created>
  <dcterms:modified xsi:type="dcterms:W3CDTF">2025-09-18T03:27:23Z</dcterms:modified>
</cp:coreProperties>
</file>