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7559675" cy="10691813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000000"/>
    <a:srgbClr val="FFFF99"/>
    <a:srgbClr val="FFF2CC"/>
    <a:srgbClr val="0000FF"/>
    <a:srgbClr val="FFEFFF"/>
    <a:srgbClr val="FFFFFF"/>
    <a:srgbClr val="CC0000"/>
    <a:srgbClr val="E60000"/>
    <a:srgbClr val="FEF6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956" autoAdjust="0"/>
    <p:restoredTop sz="94660"/>
  </p:normalViewPr>
  <p:slideViewPr>
    <p:cSldViewPr snapToGrid="0" showGuides="1">
      <p:cViewPr varScale="1">
        <p:scale>
          <a:sx n="71" d="100"/>
          <a:sy n="71" d="100"/>
        </p:scale>
        <p:origin x="360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46800" cy="46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8C6079-3E88-4DB5-906D-2FB4271CC46E}" type="datetimeFigureOut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90750" y="1233488"/>
            <a:ext cx="23542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1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9A8E7D-CFD1-4534-A2B3-9330754735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1665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0773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4088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8" userDrawn="1">
          <p15:clr>
            <a:srgbClr val="F26B43"/>
          </p15:clr>
        </p15:guide>
        <p15:guide id="2" pos="68" userDrawn="1">
          <p15:clr>
            <a:srgbClr val="F26B43"/>
          </p15:clr>
        </p15:guide>
        <p15:guide id="3" pos="4694" userDrawn="1">
          <p15:clr>
            <a:srgbClr val="F26B43"/>
          </p15:clr>
        </p15:guide>
        <p15:guide id="4" orient="horz" pos="666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図 17">
            <a:extLst>
              <a:ext uri="{FF2B5EF4-FFF2-40B4-BE49-F238E27FC236}">
                <a16:creationId xmlns:a16="http://schemas.microsoft.com/office/drawing/2014/main" id="{ECF3380D-5518-A121-C87E-D403C0575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509" y="-1"/>
            <a:ext cx="7559469" cy="10691813"/>
          </a:xfrm>
          <a:prstGeom prst="rect">
            <a:avLst/>
          </a:prstGeom>
        </p:spPr>
      </p:pic>
      <p:pic>
        <p:nvPicPr>
          <p:cNvPr id="38" name="図 37" descr="黒い背景と白い文字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88A821A1-0D5D-5C0C-7C81-4F660E58A8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145" r="67871" b="38781"/>
          <a:stretch/>
        </p:blipFill>
        <p:spPr>
          <a:xfrm>
            <a:off x="-157370" y="1761529"/>
            <a:ext cx="8038541" cy="918310"/>
          </a:xfrm>
          <a:prstGeom prst="rect">
            <a:avLst/>
          </a:prstGeom>
        </p:spPr>
      </p:pic>
      <p:sp>
        <p:nvSpPr>
          <p:cNvPr id="70" name="申込先">
            <a:extLst>
              <a:ext uri="{FF2B5EF4-FFF2-40B4-BE49-F238E27FC236}">
                <a16:creationId xmlns:a16="http://schemas.microsoft.com/office/drawing/2014/main" id="{623EA031-9759-4A1E-9752-E5F49AD4E575}"/>
              </a:ext>
            </a:extLst>
          </p:cNvPr>
          <p:cNvSpPr txBox="1"/>
          <p:nvPr/>
        </p:nvSpPr>
        <p:spPr>
          <a:xfrm>
            <a:off x="552616" y="9071683"/>
            <a:ext cx="6618567" cy="1296364"/>
          </a:xfrm>
          <a:prstGeom prst="rect">
            <a:avLst/>
          </a:prstGeom>
          <a:solidFill>
            <a:srgbClr val="FFFFFF">
              <a:alpha val="89804"/>
            </a:srgbClr>
          </a:solidFill>
          <a:ln w="9525" cmpd="sng">
            <a:noFill/>
          </a:ln>
          <a:effectLst>
            <a:softEdge rad="3175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【</a:t>
            </a:r>
            <a:r>
              <a:rPr kumimoji="1"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送付先</a:t>
            </a:r>
            <a:r>
              <a:rPr kumimoji="1" lang="en-US" altLang="ja-JP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】 </a:t>
            </a:r>
            <a:r>
              <a:rPr kumimoji="1"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ハガキ、</a:t>
            </a:r>
            <a:r>
              <a:rPr kumimoji="1" lang="en-US" altLang="ja-JP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FAX</a:t>
            </a:r>
            <a:r>
              <a:rPr kumimoji="1"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の場合は以下の宛先へお送りください。</a:t>
            </a:r>
            <a:endParaRPr kumimoji="1" lang="en-US" altLang="ja-JP" sz="12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kumimoji="1"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〒</a:t>
            </a:r>
            <a:r>
              <a:rPr kumimoji="1" lang="en-US" altLang="ja-JP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668-0045</a:t>
            </a:r>
            <a:r>
              <a:rPr kumimoji="1"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兵庫県豊岡市城南町</a:t>
            </a:r>
            <a:r>
              <a:rPr kumimoji="1" lang="en-US" altLang="ja-JP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23-6</a:t>
            </a:r>
            <a:r>
              <a:rPr kumimoji="1"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豊岡健康福祉センター</a:t>
            </a:r>
            <a:r>
              <a:rPr kumimoji="1" lang="en-US" altLang="ja-JP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3</a:t>
            </a:r>
            <a:r>
              <a:rPr kumimoji="1"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階</a:t>
            </a:r>
            <a:endParaRPr kumimoji="1" lang="en-US" altLang="ja-JP" sz="12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kumimoji="1"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　　　　 （公財）但馬ふるさとづくり協会　但馬ファンクラブプレゼント係　</a:t>
            </a:r>
            <a:endParaRPr kumimoji="1" lang="en-US" altLang="ja-JP" sz="12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>
              <a:lnSpc>
                <a:spcPts val="1400"/>
              </a:lnSpc>
              <a:spcBef>
                <a:spcPts val="600"/>
              </a:spcBef>
            </a:pPr>
            <a:r>
              <a:rPr kumimoji="1"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　　　　　　　　　　　</a:t>
            </a:r>
            <a:r>
              <a:rPr kumimoji="1" lang="en-US" altLang="ja-JP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FAX </a:t>
            </a:r>
            <a:r>
              <a:rPr kumimoji="1"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： （</a:t>
            </a:r>
            <a:r>
              <a:rPr kumimoji="1" lang="en-US" altLang="ja-JP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0796</a:t>
            </a:r>
            <a:r>
              <a:rPr kumimoji="1"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）</a:t>
            </a:r>
            <a:r>
              <a:rPr kumimoji="1" lang="en-US" altLang="ja-JP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24-1613</a:t>
            </a:r>
            <a:r>
              <a:rPr kumimoji="1"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endParaRPr kumimoji="1" lang="en-US" altLang="ja-JP" sz="12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>
              <a:lnSpc>
                <a:spcPts val="1400"/>
              </a:lnSpc>
              <a:spcBef>
                <a:spcPts val="600"/>
              </a:spcBef>
            </a:pPr>
            <a:r>
              <a:rPr kumimoji="1" lang="ja-JP" altLang="en-US" b="1" dirty="0">
                <a:solidFill>
                  <a:srgbClr val="FF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kumimoji="1" lang="en-US" altLang="ja-JP" b="1" dirty="0">
                <a:solidFill>
                  <a:srgbClr val="FF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※</a:t>
            </a:r>
            <a:r>
              <a:rPr kumimoji="1" lang="ja-JP" altLang="en-US" b="1" dirty="0">
                <a:solidFill>
                  <a:srgbClr val="FF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応募は一人につき、</a:t>
            </a:r>
            <a:r>
              <a:rPr kumimoji="1" lang="en-US" altLang="ja-JP" b="1" dirty="0">
                <a:solidFill>
                  <a:srgbClr val="FF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WEB</a:t>
            </a:r>
            <a:r>
              <a:rPr kumimoji="1" lang="ja-JP" altLang="en-US" b="1" dirty="0">
                <a:solidFill>
                  <a:srgbClr val="FF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、ハガキ・</a:t>
            </a:r>
            <a:r>
              <a:rPr kumimoji="1" lang="en-US" altLang="ja-JP" b="1" dirty="0">
                <a:solidFill>
                  <a:srgbClr val="FF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FAX</a:t>
            </a:r>
            <a:r>
              <a:rPr kumimoji="1" lang="ja-JP" altLang="en-US" sz="1400" b="1" u="sng" dirty="0">
                <a:solidFill>
                  <a:srgbClr val="FF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いずれか</a:t>
            </a:r>
            <a:r>
              <a:rPr kumimoji="1" lang="en-US" altLang="ja-JP" sz="1400" b="1" u="sng" dirty="0">
                <a:solidFill>
                  <a:srgbClr val="FF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1</a:t>
            </a:r>
            <a:r>
              <a:rPr kumimoji="1" lang="ja-JP" altLang="en-US" sz="1400" b="1" u="sng" dirty="0">
                <a:solidFill>
                  <a:srgbClr val="FF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回のみ</a:t>
            </a:r>
            <a:r>
              <a:rPr kumimoji="1" lang="ja-JP" altLang="en-US" b="1" dirty="0">
                <a:solidFill>
                  <a:srgbClr val="FF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とさせていただきます。</a:t>
            </a:r>
            <a:endParaRPr kumimoji="1" lang="ja-JP" altLang="en-US" sz="900" b="1" dirty="0">
              <a:solidFill>
                <a:srgbClr val="FF000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72" name="申込方法">
            <a:extLst>
              <a:ext uri="{FF2B5EF4-FFF2-40B4-BE49-F238E27FC236}">
                <a16:creationId xmlns:a16="http://schemas.microsoft.com/office/drawing/2014/main" id="{64C33328-639F-426D-B87E-633B14E640FB}"/>
              </a:ext>
            </a:extLst>
          </p:cNvPr>
          <p:cNvSpPr txBox="1"/>
          <p:nvPr/>
        </p:nvSpPr>
        <p:spPr>
          <a:xfrm>
            <a:off x="501556" y="7829929"/>
            <a:ext cx="5524595" cy="1250773"/>
          </a:xfrm>
          <a:prstGeom prst="rect">
            <a:avLst/>
          </a:prstGeom>
          <a:solidFill>
            <a:srgbClr val="FFC000">
              <a:alpha val="69804"/>
            </a:srgbClr>
          </a:solidFill>
          <a:ln w="3175" cmpd="sng">
            <a:solidFill>
              <a:schemeClr val="tx1"/>
            </a:solidFill>
          </a:ln>
          <a:effectLst>
            <a:softEdge rad="3175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en-US" altLang="ja-JP" sz="14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35" name="みなさまお待たせいたしました">
            <a:extLst>
              <a:ext uri="{FF2B5EF4-FFF2-40B4-BE49-F238E27FC236}">
                <a16:creationId xmlns:a16="http://schemas.microsoft.com/office/drawing/2014/main" id="{29DBBA81-7540-49F7-AAEE-16C61A091936}"/>
              </a:ext>
            </a:extLst>
          </p:cNvPr>
          <p:cNvSpPr txBox="1"/>
          <p:nvPr/>
        </p:nvSpPr>
        <p:spPr>
          <a:xfrm>
            <a:off x="264355" y="1186301"/>
            <a:ext cx="7030961" cy="3445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1600" dirty="0">
                <a:solidFill>
                  <a:schemeClr val="accent2">
                    <a:lumMod val="75000"/>
                  </a:schemeClr>
                </a:solidFill>
                <a:effectLst>
                  <a:glow rad="190500">
                    <a:schemeClr val="bg1"/>
                  </a:glo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みなさまお待たせいたしました。但馬の特産品プレゼント企画♪今回はこちら！</a:t>
            </a:r>
          </a:p>
        </p:txBody>
      </p:sp>
      <p:sp>
        <p:nvSpPr>
          <p:cNvPr id="36" name="タイトル">
            <a:extLst>
              <a:ext uri="{FF2B5EF4-FFF2-40B4-BE49-F238E27FC236}">
                <a16:creationId xmlns:a16="http://schemas.microsoft.com/office/drawing/2014/main" id="{AA16271D-A55A-40D4-9402-2674DA3F5047}"/>
              </a:ext>
            </a:extLst>
          </p:cNvPr>
          <p:cNvSpPr txBox="1"/>
          <p:nvPr/>
        </p:nvSpPr>
        <p:spPr>
          <a:xfrm>
            <a:off x="0" y="226850"/>
            <a:ext cx="5294964" cy="996325"/>
          </a:xfrm>
          <a:prstGeom prst="rect">
            <a:avLst/>
          </a:prstGeom>
          <a:noFill/>
          <a:ln w="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 anchorCtr="1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2300" dirty="0">
                <a:ln w="3175">
                  <a:noFill/>
                </a:ln>
                <a:solidFill>
                  <a:schemeClr val="tx1"/>
                </a:solidFill>
                <a:effectLst>
                  <a:glow rad="292100">
                    <a:schemeClr val="bg1"/>
                  </a:glo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但馬ファンクラブ会員様限定！！</a:t>
            </a:r>
            <a:endParaRPr kumimoji="1" lang="en-US" altLang="ja-JP" sz="2300" dirty="0">
              <a:ln w="3175">
                <a:noFill/>
              </a:ln>
              <a:solidFill>
                <a:schemeClr val="tx1"/>
              </a:solidFill>
              <a:effectLst>
                <a:glow rad="292100">
                  <a:schemeClr val="bg1"/>
                </a:glow>
              </a:effectLst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kumimoji="1" lang="ja-JP" altLang="en-US" sz="2300" dirty="0">
                <a:ln w="3175">
                  <a:noFill/>
                </a:ln>
                <a:solidFill>
                  <a:schemeClr val="tx1"/>
                </a:solidFill>
                <a:effectLst>
                  <a:glow rad="292100">
                    <a:schemeClr val="bg1"/>
                  </a:glo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但馬の特産品プレゼントのご案内</a:t>
            </a:r>
            <a:endParaRPr kumimoji="1" lang="en-US" altLang="ja-JP" sz="2300" dirty="0">
              <a:ln w="3175">
                <a:noFill/>
              </a:ln>
              <a:solidFill>
                <a:schemeClr val="tx1"/>
              </a:solidFill>
              <a:effectLst>
                <a:glow rad="292100">
                  <a:schemeClr val="bg1"/>
                </a:glow>
              </a:effectLst>
            </a:endParaRPr>
          </a:p>
        </p:txBody>
      </p:sp>
      <p:sp>
        <p:nvSpPr>
          <p:cNvPr id="67" name="応募締切">
            <a:extLst>
              <a:ext uri="{FF2B5EF4-FFF2-40B4-BE49-F238E27FC236}">
                <a16:creationId xmlns:a16="http://schemas.microsoft.com/office/drawing/2014/main" id="{B8856A0D-3BC4-4092-BCC9-23D6CA7A071D}"/>
              </a:ext>
            </a:extLst>
          </p:cNvPr>
          <p:cNvSpPr txBox="1"/>
          <p:nvPr/>
        </p:nvSpPr>
        <p:spPr>
          <a:xfrm>
            <a:off x="1044281" y="8645779"/>
            <a:ext cx="4489621" cy="511726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kumimoji="1" lang="ja-JP" altLang="en-US" sz="2000" b="1" i="0" dirty="0">
                <a:ln w="3175">
                  <a:noFill/>
                </a:ln>
                <a:solidFill>
                  <a:srgbClr val="002060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応募締切：</a:t>
            </a:r>
            <a:r>
              <a:rPr kumimoji="1" lang="ja-JP" altLang="en-US" sz="2000" b="1" dirty="0">
                <a:ln w="3175">
                  <a:noFill/>
                </a:ln>
                <a:solidFill>
                  <a:srgbClr val="002060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令和</a:t>
            </a:r>
            <a:r>
              <a:rPr kumimoji="1" lang="en-US" altLang="ja-JP" sz="2000" b="1" dirty="0">
                <a:ln w="3175">
                  <a:noFill/>
                </a:ln>
                <a:solidFill>
                  <a:srgbClr val="002060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8</a:t>
            </a:r>
            <a:r>
              <a:rPr kumimoji="1" lang="ja-JP" altLang="en-US" sz="2000" b="1" i="0" dirty="0">
                <a:ln w="3175">
                  <a:noFill/>
                </a:ln>
                <a:solidFill>
                  <a:srgbClr val="002060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年７月</a:t>
            </a:r>
            <a:r>
              <a:rPr kumimoji="1" lang="en-US" altLang="ja-JP" sz="2000" b="1" dirty="0">
                <a:ln w="3175">
                  <a:noFill/>
                </a:ln>
                <a:solidFill>
                  <a:srgbClr val="002060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31</a:t>
            </a:r>
            <a:r>
              <a:rPr kumimoji="1" lang="ja-JP" altLang="en-US" sz="2000" b="1" i="0" dirty="0">
                <a:ln w="3175">
                  <a:noFill/>
                </a:ln>
                <a:solidFill>
                  <a:srgbClr val="002060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日（金）必着</a:t>
            </a:r>
          </a:p>
        </p:txBody>
      </p:sp>
      <p:pic>
        <p:nvPicPr>
          <p:cNvPr id="13" name="図 12" descr="QR コード&#10;&#10;自動的に生成された説明">
            <a:extLst>
              <a:ext uri="{FF2B5EF4-FFF2-40B4-BE49-F238E27FC236}">
                <a16:creationId xmlns:a16="http://schemas.microsoft.com/office/drawing/2014/main" id="{E90802C0-1913-8BC3-BC3F-E23689F285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004" y="9482527"/>
            <a:ext cx="666814" cy="666814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537BBD13-D698-5340-DB40-FE0035C7A48A}"/>
              </a:ext>
            </a:extLst>
          </p:cNvPr>
          <p:cNvGrpSpPr/>
          <p:nvPr/>
        </p:nvGrpSpPr>
        <p:grpSpPr>
          <a:xfrm>
            <a:off x="6241542" y="8798458"/>
            <a:ext cx="1050027" cy="563730"/>
            <a:chOff x="6590174" y="9059449"/>
            <a:chExt cx="1050027" cy="563730"/>
          </a:xfrm>
        </p:grpSpPr>
        <p:sp>
          <p:nvSpPr>
            <p:cNvPr id="4" name="吹き出し: 円形 3">
              <a:extLst>
                <a:ext uri="{FF2B5EF4-FFF2-40B4-BE49-F238E27FC236}">
                  <a16:creationId xmlns:a16="http://schemas.microsoft.com/office/drawing/2014/main" id="{8FB83D94-EB99-5D98-9F25-4715AD12D167}"/>
                </a:ext>
              </a:extLst>
            </p:cNvPr>
            <p:cNvSpPr/>
            <p:nvPr/>
          </p:nvSpPr>
          <p:spPr>
            <a:xfrm>
              <a:off x="6613312" y="9059449"/>
              <a:ext cx="971533" cy="563730"/>
            </a:xfrm>
            <a:prstGeom prst="wedgeEllipseCallou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" name="賞品説明1">
              <a:extLst>
                <a:ext uri="{FF2B5EF4-FFF2-40B4-BE49-F238E27FC236}">
                  <a16:creationId xmlns:a16="http://schemas.microsoft.com/office/drawing/2014/main" id="{220815BB-8793-7228-3679-4CE3026BF450}"/>
                </a:ext>
              </a:extLst>
            </p:cNvPr>
            <p:cNvSpPr txBox="1"/>
            <p:nvPr/>
          </p:nvSpPr>
          <p:spPr>
            <a:xfrm>
              <a:off x="6590174" y="9102041"/>
              <a:ext cx="1050027" cy="52113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ja-JP" altLang="en-US" b="1" dirty="0">
                  <a:solidFill>
                    <a:srgbClr val="28327A"/>
                  </a:solidFill>
                  <a:latin typeface="あんずもじ2020" panose="02000600000000000000" pitchFamily="2" charset="-128"/>
                  <a:ea typeface="あんずもじ2020" panose="02000600000000000000" pitchFamily="2" charset="-128"/>
                </a:rPr>
                <a:t>フォロー</a:t>
              </a:r>
              <a:endParaRPr kumimoji="1" lang="en-US" altLang="ja-JP" b="1" dirty="0">
                <a:solidFill>
                  <a:srgbClr val="28327A"/>
                </a:solidFill>
                <a:latin typeface="あんずもじ2020" panose="02000600000000000000" pitchFamily="2" charset="-128"/>
                <a:ea typeface="あんずもじ2020" panose="02000600000000000000" pitchFamily="2" charset="-128"/>
              </a:endParaRPr>
            </a:p>
            <a:p>
              <a:pPr algn="ctr"/>
              <a:r>
                <a:rPr kumimoji="1" lang="ja-JP" altLang="en-US" b="1" dirty="0">
                  <a:solidFill>
                    <a:srgbClr val="28327A"/>
                  </a:solidFill>
                  <a:latin typeface="あんずもじ2020" panose="02000600000000000000" pitchFamily="2" charset="-128"/>
                  <a:ea typeface="あんずもじ2020" panose="02000600000000000000" pitchFamily="2" charset="-128"/>
                </a:rPr>
                <a:t>お願いします</a:t>
              </a:r>
              <a:endParaRPr kumimoji="1" lang="en-US" altLang="ja-JP" b="1" dirty="0">
                <a:solidFill>
                  <a:srgbClr val="28327A"/>
                </a:solidFill>
                <a:latin typeface="あんずもじ2020" panose="02000600000000000000" pitchFamily="2" charset="-128"/>
                <a:ea typeface="あんずもじ2020" panose="02000600000000000000" pitchFamily="2" charset="-128"/>
              </a:endParaRPr>
            </a:p>
          </p:txBody>
        </p:sp>
      </p:grpSp>
      <p:sp>
        <p:nvSpPr>
          <p:cNvPr id="20" name="吹き出し: 角を丸めた四角形 19">
            <a:extLst>
              <a:ext uri="{FF2B5EF4-FFF2-40B4-BE49-F238E27FC236}">
                <a16:creationId xmlns:a16="http://schemas.microsoft.com/office/drawing/2014/main" id="{549A4C8B-608C-D5CB-168E-68EE1741A881}"/>
              </a:ext>
            </a:extLst>
          </p:cNvPr>
          <p:cNvSpPr/>
          <p:nvPr/>
        </p:nvSpPr>
        <p:spPr>
          <a:xfrm>
            <a:off x="4527691" y="7269622"/>
            <a:ext cx="1549520" cy="574069"/>
          </a:xfrm>
          <a:prstGeom prst="wedgeRoundRectCallout">
            <a:avLst>
              <a:gd name="adj1" fmla="val 46211"/>
              <a:gd name="adj2" fmla="val 74336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申込方法">
            <a:extLst>
              <a:ext uri="{FF2B5EF4-FFF2-40B4-BE49-F238E27FC236}">
                <a16:creationId xmlns:a16="http://schemas.microsoft.com/office/drawing/2014/main" id="{E59E26A7-1BE7-26BB-92DF-9CDCE89C0734}"/>
              </a:ext>
            </a:extLst>
          </p:cNvPr>
          <p:cNvSpPr txBox="1"/>
          <p:nvPr/>
        </p:nvSpPr>
        <p:spPr>
          <a:xfrm>
            <a:off x="549439" y="7803919"/>
            <a:ext cx="5406934" cy="894062"/>
          </a:xfrm>
          <a:prstGeom prst="rect">
            <a:avLst/>
          </a:prstGeom>
          <a:noFill/>
          <a:ln w="9525" cmpd="sng">
            <a:solidFill>
              <a:srgbClr val="000000"/>
            </a:solidFill>
          </a:ln>
          <a:effectLst>
            <a:softEdge rad="3175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【</a:t>
            </a:r>
            <a:r>
              <a:rPr kumimoji="1" lang="ja-JP" altLang="en-US" sz="1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応募方法</a:t>
            </a:r>
            <a:r>
              <a:rPr kumimoji="1" lang="en-US" altLang="ja-JP" sz="1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】</a:t>
            </a:r>
          </a:p>
          <a:p>
            <a:pPr marL="108000"/>
            <a:r>
              <a:rPr kumimoji="1" lang="ja-JP" altLang="en-US" sz="1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①会員番号　②住所　③氏名　④電話番号　⑤ファンクラブへの感想を明記のうえ、</a:t>
            </a:r>
            <a:r>
              <a:rPr kumimoji="1" lang="en-US" altLang="ja-JP" sz="1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WEB</a:t>
            </a:r>
            <a:r>
              <a:rPr kumimoji="1" lang="ja-JP" altLang="en-US" sz="1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、ハガキ、または、</a:t>
            </a:r>
            <a:r>
              <a:rPr kumimoji="1" lang="en-US" altLang="ja-JP" sz="1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FAX</a:t>
            </a:r>
            <a:r>
              <a:rPr kumimoji="1" lang="ja-JP" altLang="en-US" sz="1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にてご応募下さい。</a:t>
            </a:r>
            <a:endParaRPr kumimoji="1" lang="en-US" altLang="ja-JP" sz="14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7" name="賞品説明1">
            <a:extLst>
              <a:ext uri="{FF2B5EF4-FFF2-40B4-BE49-F238E27FC236}">
                <a16:creationId xmlns:a16="http://schemas.microsoft.com/office/drawing/2014/main" id="{E06CD2E3-0FA6-23F9-25E2-42327B9770E2}"/>
              </a:ext>
            </a:extLst>
          </p:cNvPr>
          <p:cNvSpPr txBox="1"/>
          <p:nvPr/>
        </p:nvSpPr>
        <p:spPr>
          <a:xfrm>
            <a:off x="5982437" y="10129564"/>
            <a:ext cx="1346115" cy="345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1000" b="1" dirty="0">
                <a:solidFill>
                  <a:schemeClr val="tx1"/>
                </a:solidFill>
                <a:latin typeface="+mn-ea"/>
              </a:rPr>
              <a:t>但馬情報特急公式</a:t>
            </a:r>
            <a:endParaRPr kumimoji="1" lang="en-US" altLang="ja-JP" sz="1000" b="1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kumimoji="1" lang="ja-JP" altLang="en-US" sz="1000" b="1" dirty="0">
                <a:solidFill>
                  <a:schemeClr val="tx1"/>
                </a:solidFill>
                <a:latin typeface="+mn-ea"/>
              </a:rPr>
              <a:t>インスタ</a:t>
            </a:r>
            <a:endParaRPr kumimoji="1" lang="en-US" altLang="ja-JP" sz="10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" name="賞品説明1">
            <a:extLst>
              <a:ext uri="{FF2B5EF4-FFF2-40B4-BE49-F238E27FC236}">
                <a16:creationId xmlns:a16="http://schemas.microsoft.com/office/drawing/2014/main" id="{DE4BD402-5C99-0829-6D3B-92C76E70ABA4}"/>
              </a:ext>
            </a:extLst>
          </p:cNvPr>
          <p:cNvSpPr txBox="1"/>
          <p:nvPr/>
        </p:nvSpPr>
        <p:spPr>
          <a:xfrm>
            <a:off x="44932" y="7077477"/>
            <a:ext cx="4386368" cy="83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300" dirty="0">
                <a:solidFill>
                  <a:schemeClr val="tx1"/>
                </a:solidFill>
                <a:latin typeface="あんずもじ2020" panose="02000600000000000000" pitchFamily="2" charset="-128"/>
                <a:ea typeface="あんずもじ2020" panose="02000600000000000000" pitchFamily="2" charset="-128"/>
              </a:rPr>
              <a:t>※500</a:t>
            </a:r>
            <a:r>
              <a:rPr kumimoji="1" lang="ja-JP" altLang="en-US" sz="1300" dirty="0">
                <a:solidFill>
                  <a:schemeClr val="tx1"/>
                </a:solidFill>
                <a:latin typeface="あんずもじ2020" panose="02000600000000000000" pitchFamily="2" charset="-128"/>
                <a:ea typeface="あんずもじ2020" panose="02000600000000000000" pitchFamily="2" charset="-128"/>
              </a:rPr>
              <a:t>円以下の使用でも、お釣りはでません</a:t>
            </a:r>
            <a:endParaRPr kumimoji="1" lang="en-US" altLang="ja-JP" sz="1300" dirty="0">
              <a:solidFill>
                <a:schemeClr val="tx1"/>
              </a:solidFill>
              <a:latin typeface="あんずもじ2020" panose="02000600000000000000" pitchFamily="2" charset="-128"/>
              <a:ea typeface="あんずもじ2020" panose="02000600000000000000" pitchFamily="2" charset="-128"/>
            </a:endParaRPr>
          </a:p>
          <a:p>
            <a:r>
              <a:rPr kumimoji="1" lang="en-US" altLang="ja-JP" sz="1300" dirty="0">
                <a:solidFill>
                  <a:schemeClr val="tx1"/>
                </a:solidFill>
                <a:latin typeface="あんずもじ2020" panose="02000600000000000000" pitchFamily="2" charset="-128"/>
                <a:ea typeface="あんずもじ2020" panose="02000600000000000000" pitchFamily="2" charset="-128"/>
              </a:rPr>
              <a:t>※</a:t>
            </a:r>
            <a:r>
              <a:rPr kumimoji="1" lang="ja-JP" altLang="en-US" sz="1300" dirty="0">
                <a:solidFill>
                  <a:schemeClr val="tx1"/>
                </a:solidFill>
                <a:latin typeface="あんずもじ2020" panose="02000600000000000000" pitchFamily="2" charset="-128"/>
                <a:ea typeface="あんずもじ2020" panose="02000600000000000000" pitchFamily="2" charset="-128"/>
              </a:rPr>
              <a:t>無償譲渡は可能ですが、複製・転売は固く禁止します</a:t>
            </a:r>
            <a:endParaRPr kumimoji="1" lang="en-US" altLang="ja-JP" sz="1300" dirty="0">
              <a:solidFill>
                <a:schemeClr val="tx1"/>
              </a:solidFill>
              <a:latin typeface="あんずもじ2020" panose="02000600000000000000" pitchFamily="2" charset="-128"/>
              <a:ea typeface="あんずもじ2020" panose="02000600000000000000" pitchFamily="2" charset="-128"/>
            </a:endParaRPr>
          </a:p>
          <a:p>
            <a:r>
              <a:rPr kumimoji="1" lang="en-US" altLang="ja-JP" sz="1300" dirty="0">
                <a:solidFill>
                  <a:schemeClr val="tx1"/>
                </a:solidFill>
                <a:latin typeface="あんずもじ2020" panose="02000600000000000000" pitchFamily="2" charset="-128"/>
                <a:ea typeface="あんずもじ2020" panose="02000600000000000000" pitchFamily="2" charset="-128"/>
              </a:rPr>
              <a:t>※</a:t>
            </a:r>
            <a:r>
              <a:rPr kumimoji="1" lang="ja-JP" altLang="en-US" sz="1300" dirty="0">
                <a:solidFill>
                  <a:schemeClr val="tx1"/>
                </a:solidFill>
                <a:latin typeface="あんずもじ2020" panose="02000600000000000000" pitchFamily="2" charset="-128"/>
                <a:ea typeface="あんずもじ2020" panose="02000600000000000000" pitchFamily="2" charset="-128"/>
              </a:rPr>
              <a:t>使用期限は</a:t>
            </a:r>
            <a:r>
              <a:rPr kumimoji="1" lang="en-US" altLang="ja-JP" sz="1300" dirty="0">
                <a:solidFill>
                  <a:schemeClr val="tx1"/>
                </a:solidFill>
                <a:latin typeface="あんずもじ2020" panose="02000600000000000000" pitchFamily="2" charset="-128"/>
                <a:ea typeface="あんずもじ2020" panose="02000600000000000000" pitchFamily="2" charset="-128"/>
              </a:rPr>
              <a:t>2026</a:t>
            </a:r>
            <a:r>
              <a:rPr kumimoji="1" lang="ja-JP" altLang="en-US" sz="1300" dirty="0">
                <a:solidFill>
                  <a:schemeClr val="tx1"/>
                </a:solidFill>
                <a:latin typeface="あんずもじ2020" panose="02000600000000000000" pitchFamily="2" charset="-128"/>
                <a:ea typeface="あんずもじ2020" panose="02000600000000000000" pitchFamily="2" charset="-128"/>
              </a:rPr>
              <a:t>年９月から</a:t>
            </a:r>
            <a:r>
              <a:rPr kumimoji="1" lang="en-US" altLang="ja-JP" sz="1300" dirty="0">
                <a:solidFill>
                  <a:schemeClr val="tx1"/>
                </a:solidFill>
                <a:latin typeface="あんずもじ2020" panose="02000600000000000000" pitchFamily="2" charset="-128"/>
                <a:ea typeface="あんずもじ2020" panose="02000600000000000000" pitchFamily="2" charset="-128"/>
              </a:rPr>
              <a:t>2027</a:t>
            </a:r>
            <a:r>
              <a:rPr kumimoji="1" lang="ja-JP" altLang="en-US" sz="1300" dirty="0">
                <a:solidFill>
                  <a:schemeClr val="tx1"/>
                </a:solidFill>
                <a:latin typeface="あんずもじ2020" panose="02000600000000000000" pitchFamily="2" charset="-128"/>
                <a:ea typeface="あんずもじ2020" panose="02000600000000000000" pitchFamily="2" charset="-128"/>
              </a:rPr>
              <a:t>年８月末です</a:t>
            </a:r>
            <a:endParaRPr kumimoji="1" lang="en-US" altLang="ja-JP" sz="1300" dirty="0">
              <a:solidFill>
                <a:schemeClr val="tx1"/>
              </a:solidFill>
              <a:latin typeface="あんずもじ2020" panose="02000600000000000000" pitchFamily="2" charset="-128"/>
              <a:ea typeface="あんずもじ2020" panose="02000600000000000000" pitchFamily="2" charset="-128"/>
            </a:endParaRPr>
          </a:p>
          <a:p>
            <a:endParaRPr kumimoji="1" lang="en-US" altLang="ja-JP" sz="1300" dirty="0">
              <a:solidFill>
                <a:schemeClr val="tx1"/>
              </a:solidFill>
              <a:latin typeface="あんずもじ2020" panose="02000600000000000000" pitchFamily="2" charset="-128"/>
              <a:ea typeface="あんずもじ2020" panose="02000600000000000000" pitchFamily="2" charset="-128"/>
            </a:endParaRPr>
          </a:p>
        </p:txBody>
      </p:sp>
      <p:pic>
        <p:nvPicPr>
          <p:cNvPr id="19" name="図 18" descr="アイコン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6A3CAC15-2960-8913-6F4F-37E0C2FD93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229" y="5708158"/>
            <a:ext cx="1549520" cy="1510069"/>
          </a:xfrm>
          <a:prstGeom prst="rect">
            <a:avLst/>
          </a:prstGeom>
        </p:spPr>
      </p:pic>
      <p:sp>
        <p:nvSpPr>
          <p:cNvPr id="26" name="抽選で50名">
            <a:extLst>
              <a:ext uri="{FF2B5EF4-FFF2-40B4-BE49-F238E27FC236}">
                <a16:creationId xmlns:a16="http://schemas.microsoft.com/office/drawing/2014/main" id="{EEE24999-3FD1-D5E6-50DA-788E9A06A506}"/>
              </a:ext>
            </a:extLst>
          </p:cNvPr>
          <p:cNvSpPr txBox="1"/>
          <p:nvPr/>
        </p:nvSpPr>
        <p:spPr>
          <a:xfrm>
            <a:off x="5923002" y="6073507"/>
            <a:ext cx="1274409" cy="437120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1600" b="1" dirty="0">
                <a:solidFill>
                  <a:schemeClr val="tx1"/>
                </a:solidFill>
                <a:effectLst>
                  <a:glow rad="114300">
                    <a:schemeClr val="bg1"/>
                  </a:glo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抽選で</a:t>
            </a:r>
            <a:endParaRPr kumimoji="1" lang="en-US" altLang="ja-JP" sz="1600" b="1" dirty="0">
              <a:solidFill>
                <a:schemeClr val="tx1"/>
              </a:solidFill>
              <a:effectLst>
                <a:glow rad="114300">
                  <a:schemeClr val="bg1"/>
                </a:glow>
              </a:effectLst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/>
            <a:r>
              <a:rPr kumimoji="1" lang="en-US" altLang="ja-JP" sz="1600" b="1" dirty="0">
                <a:solidFill>
                  <a:schemeClr val="tx1"/>
                </a:solidFill>
                <a:effectLst>
                  <a:glow rad="114300">
                    <a:schemeClr val="bg1"/>
                  </a:glo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50</a:t>
            </a:r>
            <a:r>
              <a:rPr kumimoji="1" lang="ja-JP" altLang="en-US" sz="1600" b="1" dirty="0">
                <a:solidFill>
                  <a:schemeClr val="tx1"/>
                </a:solidFill>
                <a:effectLst>
                  <a:glow rad="114300">
                    <a:schemeClr val="bg1"/>
                  </a:glo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名様に</a:t>
            </a:r>
            <a:endParaRPr kumimoji="1" lang="en-US" altLang="ja-JP" sz="1600" b="1" dirty="0">
              <a:solidFill>
                <a:schemeClr val="tx1"/>
              </a:solidFill>
              <a:effectLst>
                <a:glow rad="114300">
                  <a:schemeClr val="bg1"/>
                </a:glow>
              </a:effectLst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>
              <a:spcBef>
                <a:spcPts val="300"/>
              </a:spcBef>
            </a:pPr>
            <a:r>
              <a:rPr kumimoji="1" lang="ja-JP" altLang="en-US" sz="1600" b="1" dirty="0">
                <a:solidFill>
                  <a:schemeClr val="tx1"/>
                </a:solidFill>
                <a:effectLst>
                  <a:glow rad="114300">
                    <a:schemeClr val="bg1"/>
                  </a:glow>
                </a:effectLst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プレゼント</a:t>
            </a: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947C7950-2D4C-8FF4-6525-33F61817C4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578" y="1974596"/>
            <a:ext cx="7004911" cy="1100981"/>
          </a:xfrm>
          <a:prstGeom prst="rect">
            <a:avLst/>
          </a:prstGeom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C31B8B9-5986-41FA-CC62-B1AB851DC485}"/>
              </a:ext>
            </a:extLst>
          </p:cNvPr>
          <p:cNvSpPr txBox="1"/>
          <p:nvPr/>
        </p:nvSpPr>
        <p:spPr>
          <a:xfrm>
            <a:off x="4421379" y="7283377"/>
            <a:ext cx="177343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1" dirty="0">
                <a:solidFill>
                  <a:prstClr val="black"/>
                </a:solidFill>
                <a:effectLst>
                  <a:glow rad="114300">
                    <a:prstClr val="white"/>
                  </a:glow>
                </a:effectLst>
                <a:latin typeface="+mn-ea"/>
              </a:rPr>
              <a:t>WEB</a:t>
            </a:r>
            <a:r>
              <a:rPr kumimoji="1" lang="ja-JP" altLang="en-US" sz="1400" b="1" dirty="0">
                <a:solidFill>
                  <a:prstClr val="black"/>
                </a:solidFill>
                <a:effectLst>
                  <a:glow rad="114300">
                    <a:prstClr val="white"/>
                  </a:glow>
                </a:effectLst>
                <a:latin typeface="+mn-ea"/>
              </a:rPr>
              <a:t>でのお申込はこちらから</a:t>
            </a:r>
            <a:endParaRPr kumimoji="1" lang="en-US" altLang="ja-JP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114300">
                  <a:prstClr val="white"/>
                </a:glow>
              </a:effectLst>
              <a:uLnTx/>
              <a:uFillTx/>
              <a:latin typeface="+mn-ea"/>
              <a:cs typeface="+mn-cs"/>
            </a:endParaRPr>
          </a:p>
        </p:txBody>
      </p:sp>
      <p:sp>
        <p:nvSpPr>
          <p:cNvPr id="23" name="賞品説明1">
            <a:extLst>
              <a:ext uri="{FF2B5EF4-FFF2-40B4-BE49-F238E27FC236}">
                <a16:creationId xmlns:a16="http://schemas.microsoft.com/office/drawing/2014/main" id="{2F971784-0947-4B7E-BF50-C8F9075823E6}"/>
              </a:ext>
            </a:extLst>
          </p:cNvPr>
          <p:cNvSpPr txBox="1"/>
          <p:nvPr/>
        </p:nvSpPr>
        <p:spPr>
          <a:xfrm>
            <a:off x="5057496" y="4189444"/>
            <a:ext cx="2383935" cy="11857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600" dirty="0"/>
              <a:t>安心・安全な地元の米粉を使った焼き菓子は、</a:t>
            </a:r>
            <a:endParaRPr lang="en-US" altLang="ja-JP" sz="1600" dirty="0"/>
          </a:p>
          <a:p>
            <a:r>
              <a:rPr lang="ja-JP" altLang="en-US" sz="1600" dirty="0"/>
              <a:t>お土産・おもたせ・ご贈答の品としても♪</a:t>
            </a:r>
            <a:endParaRPr lang="en-US" altLang="ja-JP" sz="1600" dirty="0"/>
          </a:p>
        </p:txBody>
      </p:sp>
      <p:sp>
        <p:nvSpPr>
          <p:cNvPr id="5" name="プレゼント賞品名">
            <a:extLst>
              <a:ext uri="{FF2B5EF4-FFF2-40B4-BE49-F238E27FC236}">
                <a16:creationId xmlns:a16="http://schemas.microsoft.com/office/drawing/2014/main" id="{E2FDA725-5C2E-31D0-92D5-A4A349811909}"/>
              </a:ext>
            </a:extLst>
          </p:cNvPr>
          <p:cNvSpPr txBox="1"/>
          <p:nvPr/>
        </p:nvSpPr>
        <p:spPr>
          <a:xfrm>
            <a:off x="404575" y="1592745"/>
            <a:ext cx="7017601" cy="445452"/>
          </a:xfrm>
          <a:prstGeom prst="rect">
            <a:avLst/>
          </a:prstGeom>
          <a:noFill/>
          <a:ln w="9525" cmpd="thickThin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2800" b="1" dirty="0">
                <a:ln w="3175">
                  <a:noFill/>
                </a:ln>
                <a:solidFill>
                  <a:schemeClr val="tx1"/>
                </a:solidFill>
                <a:effectLst/>
                <a:latin typeface="りいクッキー R" panose="02000600000000000000" pitchFamily="50" charset="-128"/>
                <a:ea typeface="りいクッキー R" panose="02000600000000000000" pitchFamily="50" charset="-128"/>
                <a:cs typeface="源柔ゴシック Bold" panose="020B0602020203020207" pitchFamily="50" charset="-128"/>
              </a:rPr>
              <a:t>“</a:t>
            </a:r>
            <a:r>
              <a:rPr kumimoji="1" lang="ja-JP" altLang="en-US" sz="2800" b="1" dirty="0">
                <a:ln w="3175">
                  <a:noFill/>
                </a:ln>
                <a:solidFill>
                  <a:schemeClr val="tx1"/>
                </a:solidFill>
                <a:latin typeface="りいクッキー R" panose="02000600000000000000" pitchFamily="50" charset="-128"/>
                <a:ea typeface="りいクッキー R" panose="02000600000000000000" pitchFamily="50" charset="-128"/>
                <a:cs typeface="源柔ゴシック Bold" panose="020B0602020203020207" pitchFamily="50" charset="-128"/>
              </a:rPr>
              <a:t>城崎スイーツ</a:t>
            </a:r>
            <a:r>
              <a:rPr kumimoji="1" lang="en-US" altLang="ja-JP" sz="2800" b="1" dirty="0">
                <a:ln w="3175">
                  <a:noFill/>
                </a:ln>
                <a:solidFill>
                  <a:schemeClr val="tx1"/>
                </a:solidFill>
                <a:effectLst/>
                <a:latin typeface="りいクッキー R" panose="02000600000000000000" pitchFamily="50" charset="-128"/>
                <a:ea typeface="りいクッキー R" panose="02000600000000000000" pitchFamily="50" charset="-128"/>
                <a:cs typeface="源柔ゴシック Bold" panose="020B0602020203020207" pitchFamily="50" charset="-128"/>
              </a:rPr>
              <a:t>”</a:t>
            </a:r>
            <a:r>
              <a:rPr kumimoji="1" lang="ja-JP" altLang="en-US" sz="2000" b="1" dirty="0">
                <a:ln w="3175">
                  <a:noFill/>
                </a:ln>
                <a:solidFill>
                  <a:schemeClr val="tx1"/>
                </a:solidFill>
                <a:effectLst/>
                <a:latin typeface="りいクッキー R" panose="02000600000000000000" pitchFamily="50" charset="-128"/>
                <a:ea typeface="りいクッキー R" panose="02000600000000000000" pitchFamily="50" charset="-128"/>
                <a:cs typeface="源柔ゴシック Bold" panose="020B0602020203020207" pitchFamily="50" charset="-128"/>
              </a:rPr>
              <a:t>さんで使える！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FFBDE34-A68D-B5A0-9BF4-9AD7C523E959}"/>
              </a:ext>
            </a:extLst>
          </p:cNvPr>
          <p:cNvSpPr txBox="1"/>
          <p:nvPr/>
        </p:nvSpPr>
        <p:spPr>
          <a:xfrm>
            <a:off x="264355" y="2886259"/>
            <a:ext cx="748010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2800" b="1" dirty="0">
                <a:ln>
                  <a:solidFill>
                    <a:srgbClr val="ED7E33"/>
                  </a:solidFill>
                </a:ln>
                <a:solidFill>
                  <a:srgbClr val="C00000"/>
                </a:solidFill>
                <a:latin typeface="あんずもじ2020" panose="02000600000000000000" pitchFamily="2" charset="-128"/>
                <a:ea typeface="あんずもじ2020" panose="02000600000000000000" pitchFamily="2" charset="-128"/>
              </a:rPr>
              <a:t> </a:t>
            </a:r>
            <a:r>
              <a:rPr kumimoji="1" lang="ja-JP" altLang="en-US" sz="2800" b="1" dirty="0">
                <a:ln>
                  <a:solidFill>
                    <a:srgbClr val="ED7E33"/>
                  </a:solidFill>
                </a:ln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対象の</a:t>
            </a:r>
            <a:r>
              <a:rPr kumimoji="1" lang="en-US" altLang="ja-JP" sz="2800" b="1" dirty="0">
                <a:ln>
                  <a:solidFill>
                    <a:srgbClr val="ED7E33"/>
                  </a:solidFill>
                </a:ln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</a:t>
            </a:r>
            <a:r>
              <a:rPr kumimoji="1" lang="ja-JP" altLang="en-US" sz="2800" b="1" dirty="0">
                <a:ln>
                  <a:solidFill>
                    <a:srgbClr val="ED7E33"/>
                  </a:solidFill>
                </a:ln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店舗　①本店　</a:t>
            </a:r>
            <a:r>
              <a:rPr kumimoji="1" lang="ja-JP" altLang="en-US" b="1" dirty="0">
                <a:ln>
                  <a:solidFill>
                    <a:srgbClr val="ED7E33"/>
                  </a:solidFill>
                </a:ln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（城崎町湯島</a:t>
            </a:r>
            <a:r>
              <a:rPr kumimoji="1" lang="en-US" altLang="ja-JP" b="1" dirty="0">
                <a:ln>
                  <a:solidFill>
                    <a:srgbClr val="ED7E33"/>
                  </a:solidFill>
                </a:ln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527</a:t>
            </a:r>
            <a:r>
              <a:rPr kumimoji="1" lang="ja-JP" altLang="en-US" b="1" dirty="0">
                <a:ln>
                  <a:solidFill>
                    <a:srgbClr val="ED7E33"/>
                  </a:solidFill>
                </a:ln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</a:t>
            </a:r>
            <a:endParaRPr lang="ja-JP" altLang="en-US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78AA65F3-38F3-1371-6794-0EAA40B6D12B}"/>
              </a:ext>
            </a:extLst>
          </p:cNvPr>
          <p:cNvGrpSpPr/>
          <p:nvPr/>
        </p:nvGrpSpPr>
        <p:grpSpPr>
          <a:xfrm>
            <a:off x="5036876" y="5422522"/>
            <a:ext cx="1370431" cy="689803"/>
            <a:chOff x="6755048" y="9282156"/>
            <a:chExt cx="1225765" cy="617149"/>
          </a:xfrm>
        </p:grpSpPr>
        <p:sp>
          <p:nvSpPr>
            <p:cNvPr id="10" name="吹き出し: 円形 9">
              <a:extLst>
                <a:ext uri="{FF2B5EF4-FFF2-40B4-BE49-F238E27FC236}">
                  <a16:creationId xmlns:a16="http://schemas.microsoft.com/office/drawing/2014/main" id="{B105156C-AB7C-3A24-8D2E-12897573F3CA}"/>
                </a:ext>
              </a:extLst>
            </p:cNvPr>
            <p:cNvSpPr/>
            <p:nvPr/>
          </p:nvSpPr>
          <p:spPr>
            <a:xfrm>
              <a:off x="6860436" y="9282156"/>
              <a:ext cx="971533" cy="563730"/>
            </a:xfrm>
            <a:prstGeom prst="wedgeEllipseCallou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賞品説明1">
              <a:extLst>
                <a:ext uri="{FF2B5EF4-FFF2-40B4-BE49-F238E27FC236}">
                  <a16:creationId xmlns:a16="http://schemas.microsoft.com/office/drawing/2014/main" id="{28DF344C-6AC5-1AC1-B47A-3464B8F88A5A}"/>
                </a:ext>
              </a:extLst>
            </p:cNvPr>
            <p:cNvSpPr txBox="1"/>
            <p:nvPr/>
          </p:nvSpPr>
          <p:spPr>
            <a:xfrm>
              <a:off x="6755048" y="9378167"/>
              <a:ext cx="1225765" cy="52113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ja-JP" altLang="en-US" b="1" dirty="0">
                  <a:solidFill>
                    <a:srgbClr val="28327A"/>
                  </a:solidFill>
                  <a:latin typeface="あんずもじ2020" panose="02000600000000000000" pitchFamily="2" charset="-128"/>
                  <a:ea typeface="あんずもじ2020" panose="02000600000000000000" pitchFamily="2" charset="-128"/>
                </a:rPr>
                <a:t>ウェブサイト</a:t>
              </a:r>
              <a:endParaRPr kumimoji="1" lang="en-US" altLang="ja-JP" b="1" dirty="0">
                <a:solidFill>
                  <a:srgbClr val="28327A"/>
                </a:solidFill>
                <a:latin typeface="あんずもじ2020" panose="02000600000000000000" pitchFamily="2" charset="-128"/>
                <a:ea typeface="あんずもじ2020" panose="02000600000000000000" pitchFamily="2" charset="-128"/>
              </a:endParaRPr>
            </a:p>
            <a:p>
              <a:pPr algn="ctr"/>
              <a:r>
                <a:rPr kumimoji="1" lang="ja-JP" altLang="en-US" b="1" dirty="0">
                  <a:solidFill>
                    <a:srgbClr val="28327A"/>
                  </a:solidFill>
                  <a:latin typeface="あんずもじ2020" panose="02000600000000000000" pitchFamily="2" charset="-128"/>
                  <a:ea typeface="あんずもじ2020" panose="02000600000000000000" pitchFamily="2" charset="-128"/>
                </a:rPr>
                <a:t>はこちら</a:t>
              </a:r>
              <a:endParaRPr kumimoji="1" lang="en-US" altLang="ja-JP" b="1" dirty="0">
                <a:solidFill>
                  <a:srgbClr val="28327A"/>
                </a:solidFill>
                <a:latin typeface="あんずもじ2020" panose="02000600000000000000" pitchFamily="2" charset="-128"/>
                <a:ea typeface="あんずもじ2020" panose="02000600000000000000" pitchFamily="2" charset="-128"/>
              </a:endParaRPr>
            </a:p>
            <a:p>
              <a:pPr algn="ctr"/>
              <a:endParaRPr kumimoji="1" lang="en-US" altLang="ja-JP" b="1" dirty="0">
                <a:solidFill>
                  <a:srgbClr val="28327A"/>
                </a:solidFill>
                <a:latin typeface="あんずもじ2020" panose="02000600000000000000" pitchFamily="2" charset="-128"/>
                <a:ea typeface="あんずもじ2020" panose="02000600000000000000" pitchFamily="2" charset="-128"/>
              </a:endParaRPr>
            </a:p>
          </p:txBody>
        </p:sp>
      </p:grpSp>
      <p:pic>
        <p:nvPicPr>
          <p:cNvPr id="29" name="図 28">
            <a:extLst>
              <a:ext uri="{FF2B5EF4-FFF2-40B4-BE49-F238E27FC236}">
                <a16:creationId xmlns:a16="http://schemas.microsoft.com/office/drawing/2014/main" id="{3DCE6FA0-985C-7E0A-94B0-D73C34A0F08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691" y="6083463"/>
            <a:ext cx="645674" cy="6456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3999E85C-D87B-32DB-5A58-9666BF986E76}"/>
              </a:ext>
            </a:extLst>
          </p:cNvPr>
          <p:cNvSpPr txBox="1"/>
          <p:nvPr/>
        </p:nvSpPr>
        <p:spPr>
          <a:xfrm>
            <a:off x="2217946" y="3405157"/>
            <a:ext cx="64688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2800" b="1" dirty="0">
                <a:ln>
                  <a:solidFill>
                    <a:srgbClr val="ED7E33"/>
                  </a:solidFill>
                </a:ln>
                <a:solidFill>
                  <a:srgbClr val="C00000"/>
                </a:solidFill>
                <a:latin typeface="あんずもじ2020" panose="02000600000000000000" pitchFamily="2" charset="-128"/>
                <a:ea typeface="あんずもじ2020" panose="02000600000000000000" pitchFamily="2" charset="-128"/>
              </a:rPr>
              <a:t> 　</a:t>
            </a:r>
            <a:r>
              <a:rPr kumimoji="1" lang="ja-JP" altLang="en-US" sz="2800" b="1" dirty="0">
                <a:ln>
                  <a:solidFill>
                    <a:srgbClr val="ED7E33"/>
                  </a:solidFill>
                </a:ln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②豊岡店＆工房 </a:t>
            </a:r>
            <a:r>
              <a:rPr kumimoji="1" lang="ja-JP" altLang="en-US" b="1" dirty="0">
                <a:ln>
                  <a:solidFill>
                    <a:srgbClr val="ED7E33"/>
                  </a:solidFill>
                </a:ln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（豊岡市下陰</a:t>
            </a:r>
            <a:r>
              <a:rPr kumimoji="1" lang="en-US" altLang="ja-JP" b="1" dirty="0">
                <a:ln>
                  <a:solidFill>
                    <a:srgbClr val="ED7E33"/>
                  </a:solidFill>
                </a:ln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18-4</a:t>
            </a:r>
            <a:r>
              <a:rPr kumimoji="1" lang="ja-JP" altLang="en-US" b="1" dirty="0">
                <a:ln>
                  <a:solidFill>
                    <a:srgbClr val="ED7E33"/>
                  </a:solidFill>
                </a:ln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</a:t>
            </a:r>
            <a:endParaRPr lang="ja-JP" altLang="en-US" sz="2800" dirty="0"/>
          </a:p>
        </p:txBody>
      </p:sp>
      <p:pic>
        <p:nvPicPr>
          <p:cNvPr id="34" name="図 33">
            <a:extLst>
              <a:ext uri="{FF2B5EF4-FFF2-40B4-BE49-F238E27FC236}">
                <a16:creationId xmlns:a16="http://schemas.microsoft.com/office/drawing/2014/main" id="{914426C9-75AE-0B11-3B00-6A912D11D8A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/>
        </p:blipFill>
        <p:spPr>
          <a:xfrm>
            <a:off x="445026" y="5749259"/>
            <a:ext cx="1560546" cy="10403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0" name="賞品説明1">
            <a:extLst>
              <a:ext uri="{FF2B5EF4-FFF2-40B4-BE49-F238E27FC236}">
                <a16:creationId xmlns:a16="http://schemas.microsoft.com/office/drawing/2014/main" id="{64FF35D8-0F6D-D457-E58B-5EDE1EFEB3FC}"/>
              </a:ext>
            </a:extLst>
          </p:cNvPr>
          <p:cNvSpPr txBox="1"/>
          <p:nvPr/>
        </p:nvSpPr>
        <p:spPr>
          <a:xfrm>
            <a:off x="2109607" y="5936194"/>
            <a:ext cx="2037885" cy="9680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400" dirty="0"/>
              <a:t>この度、新しく協賛施設にご加盟いただいた豊岡店＆工房さんでも使えます！</a:t>
            </a:r>
            <a:endParaRPr lang="en-US" altLang="ja-JP" sz="1400" dirty="0"/>
          </a:p>
        </p:txBody>
      </p:sp>
      <p:sp>
        <p:nvSpPr>
          <p:cNvPr id="12" name="賞品説明1">
            <a:extLst>
              <a:ext uri="{FF2B5EF4-FFF2-40B4-BE49-F238E27FC236}">
                <a16:creationId xmlns:a16="http://schemas.microsoft.com/office/drawing/2014/main" id="{C3BE3F4E-C689-47C1-F025-124C9AD5B87E}"/>
              </a:ext>
            </a:extLst>
          </p:cNvPr>
          <p:cNvSpPr txBox="1"/>
          <p:nvPr/>
        </p:nvSpPr>
        <p:spPr>
          <a:xfrm>
            <a:off x="4222282" y="6771629"/>
            <a:ext cx="1346115" cy="345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1000" b="1" dirty="0">
                <a:solidFill>
                  <a:schemeClr val="tx1"/>
                </a:solidFill>
                <a:latin typeface="+mn-ea"/>
              </a:rPr>
              <a:t>城崎スイーツさん</a:t>
            </a:r>
            <a:endParaRPr kumimoji="1" lang="en-US" altLang="ja-JP" sz="1000" b="1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kumimoji="1" lang="ja-JP" altLang="en-US" sz="1000" b="1" dirty="0">
                <a:solidFill>
                  <a:schemeClr val="tx1"/>
                </a:solidFill>
                <a:latin typeface="+mn-ea"/>
              </a:rPr>
              <a:t>公式ウェブサイト</a:t>
            </a:r>
            <a:endParaRPr kumimoji="1" lang="en-US" altLang="ja-JP" sz="1000" b="1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25" name="図 24">
            <a:extLst>
              <a:ext uri="{FF2B5EF4-FFF2-40B4-BE49-F238E27FC236}">
                <a16:creationId xmlns:a16="http://schemas.microsoft.com/office/drawing/2014/main" id="{A0D2BD27-257C-943F-813E-DCFA51FB668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2155" y="7532169"/>
            <a:ext cx="989380" cy="989380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5E8724EB-B24A-C864-4AF1-6065318959A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373" y="280486"/>
            <a:ext cx="818402" cy="823385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8BF54268-BA88-023E-6550-3C1DA8657B67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46739"/>
          <a:stretch>
            <a:fillRect/>
          </a:stretch>
        </p:blipFill>
        <p:spPr>
          <a:xfrm>
            <a:off x="2540160" y="3970869"/>
            <a:ext cx="2426420" cy="18649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B320D490-5299-D7DA-87AA-71FF904C4C5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44" y="3551302"/>
            <a:ext cx="2558050" cy="17134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67802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82873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  <a:effectLst>
          <a:softEdge rad="393700"/>
        </a:effectLst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3313</TotalTime>
  <Words>285</Words>
  <Application>Microsoft Office PowerPoint</Application>
  <PresentationFormat>ユーザー設定</PresentationFormat>
  <Paragraphs>32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9" baseType="lpstr">
      <vt:lpstr>BIZ UDPゴシック</vt:lpstr>
      <vt:lpstr>UD デジタル 教科書体 NK-B</vt:lpstr>
      <vt:lpstr>あんずもじ2020</vt:lpstr>
      <vt:lpstr>りいクッキー R</vt:lpstr>
      <vt:lpstr>游ゴシック</vt:lpstr>
      <vt:lpstr>Arial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A4_tate_tajimafc20240215</dc:title>
  <dc:creator>biztel</dc:creator>
  <cp:lastModifiedBy>但馬広域行政事務組合</cp:lastModifiedBy>
  <cp:revision>254</cp:revision>
  <cp:lastPrinted>2026-05-21T04:43:32Z</cp:lastPrinted>
  <dcterms:created xsi:type="dcterms:W3CDTF">2017-07-31T10:46:25Z</dcterms:created>
  <dcterms:modified xsi:type="dcterms:W3CDTF">2026-06-04T06:55:13Z</dcterms:modified>
</cp:coreProperties>
</file>